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15"/>
  </p:notesMasterIdLst>
  <p:sldIdLst>
    <p:sldId id="332" r:id="rId5"/>
    <p:sldId id="351" r:id="rId6"/>
    <p:sldId id="336" r:id="rId7"/>
    <p:sldId id="344" r:id="rId8"/>
    <p:sldId id="348" r:id="rId9"/>
    <p:sldId id="353" r:id="rId10"/>
    <p:sldId id="342" r:id="rId11"/>
    <p:sldId id="343" r:id="rId12"/>
    <p:sldId id="346" r:id="rId13"/>
    <p:sldId id="347" r:id="rId14"/>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351"/>
            <p14:sldId id="336"/>
            <p14:sldId id="344"/>
            <p14:sldId id="348"/>
            <p14:sldId id="353"/>
            <p14:sldId id="342"/>
            <p14:sldId id="343"/>
            <p14:sldId id="346"/>
            <p14:sldId id="347"/>
          </p14:sldIdLst>
        </p14:section>
        <p14:section name="MÉTHODOLOGIE" id="{EB03BDE6-D677-4574-A7BF-9721F91BDEB8}">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54259" autoAdjust="0"/>
  </p:normalViewPr>
  <p:slideViewPr>
    <p:cSldViewPr showGuides="1">
      <p:cViewPr varScale="1">
        <p:scale>
          <a:sx n="60" d="100"/>
          <a:sy n="60" d="100"/>
        </p:scale>
        <p:origin x="1044" y="7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15/12/2025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dirty="0"/>
          </a:p>
        </p:txBody>
      </p:sp>
    </p:spTree>
    <p:extLst>
      <p:ext uri="{BB962C8B-B14F-4D97-AF65-F5344CB8AC3E}">
        <p14:creationId xmlns:p14="http://schemas.microsoft.com/office/powerpoint/2010/main" val="621315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aseline="0" dirty="0"/>
              <a:t> </a:t>
            </a:r>
            <a:r>
              <a:rPr lang="fr-FR" sz="1200" dirty="0"/>
              <a:t>Améliorer auprès des parents d’élèves la perception et la représentation du système éducatif</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0" kern="1200" baseline="0" dirty="0">
                <a:solidFill>
                  <a:schemeClr val="tx1"/>
                </a:solidFill>
                <a:effectLst/>
                <a:latin typeface="Arial" pitchFamily="34" charset="0"/>
                <a:ea typeface="+mn-ea"/>
                <a:cs typeface="+mn-cs"/>
              </a:rPr>
              <a:t>Parler laïcité avec les parents d’élèves demande de rappeler la place de ce principe au cœur de l’école, comme cadre commun pour la réussite éducative.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t>Rappeler que le cadre</a:t>
            </a:r>
            <a:r>
              <a:rPr lang="fr-FR" sz="1200" baseline="0" dirty="0"/>
              <a:t> de </a:t>
            </a:r>
            <a:r>
              <a:rPr lang="fr-FR" sz="1200" dirty="0"/>
              <a:t>l’Ecole garantit les droits des enfants et notamment le droit à l’instruction</a:t>
            </a:r>
            <a:r>
              <a:rPr lang="fr-FR" sz="1200" baseline="0" dirty="0"/>
              <a:t> (</a:t>
            </a:r>
            <a:r>
              <a:rPr lang="fr-FR" sz="1200" dirty="0"/>
              <a:t>L131-1-1 du code de l’éducation)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schemeClr val="accent2">
                    <a:lumMod val="60000"/>
                    <a:lumOff val="40000"/>
                  </a:schemeClr>
                </a:solidFill>
                <a:latin typeface="Arial" pitchFamily="34" charset="0"/>
              </a:rPr>
              <a:t>Présenter l’organisation scolaire : un cadre de vie favorable aux apprentissages, à la réussite et au bien être des élèves.</a:t>
            </a:r>
            <a:r>
              <a:rPr lang="fr-FR" sz="1200" b="0" i="0" kern="1200" baseline="0" dirty="0">
                <a:solidFill>
                  <a:schemeClr val="tx1"/>
                </a:solidFill>
                <a:effectLst/>
                <a:latin typeface="Arial" pitchFamily="34" charset="0"/>
                <a:ea typeface="+mn-ea"/>
                <a:cs typeface="+mn-cs"/>
              </a:rPr>
              <a:t> Dans leur intérêt, des obligations s’imposent à tous les élèves (assiduité, respect des règles de fonctionnement mises en place et détaillées dans le règlement intérieur de l’établissement, sécurité,…)</a:t>
            </a:r>
            <a:endParaRPr lang="fr-FR" sz="1200" dirty="0">
              <a:solidFill>
                <a:schemeClr val="accent2">
                  <a:lumMod val="60000"/>
                  <a:lumOff val="40000"/>
                </a:schemeClr>
              </a:solidFill>
            </a:endParaRPr>
          </a:p>
          <a:p>
            <a:pPr marL="628650" lvl="1" indent="-171450" algn="l">
              <a:buFont typeface="Arial" panose="020B0604020202020204" pitchFamily="34" charset="0"/>
              <a:buChar char="•"/>
            </a:pPr>
            <a:r>
              <a:rPr lang="fr-FR" sz="1200" dirty="0"/>
              <a:t>Assumer sereinement l’existence de règles et expliquer leur utilité.</a:t>
            </a:r>
          </a:p>
          <a:p>
            <a:pPr marL="628650" lvl="1" indent="-171450" algn="l">
              <a:buFont typeface="Arial" panose="020B0604020202020204" pitchFamily="34" charset="0"/>
              <a:buChar char="•"/>
            </a:pPr>
            <a:r>
              <a:rPr lang="fr-FR" sz="1200" dirty="0"/>
              <a:t>Assurer la prévisibilité de l’action de l’Ecole en cas d’infraction aux règles ou de demande. </a:t>
            </a:r>
            <a:endParaRPr lang="fr-FR" sz="1200" dirty="0" smtClean="0"/>
          </a:p>
          <a:p>
            <a:pPr marL="457200" lvl="1" indent="0" algn="l">
              <a:buFontTx/>
              <a:buNone/>
            </a:pPr>
            <a:endParaRPr lang="fr-FR" sz="1200" dirty="0" smtClean="0"/>
          </a:p>
          <a:p>
            <a:pPr marL="0" lvl="0" indent="0" algn="l">
              <a:buFontTx/>
              <a:buNone/>
            </a:pPr>
            <a:r>
              <a:rPr lang="fr-FR" sz="1200" dirty="0" smtClean="0"/>
              <a:t>Expliciter la laïcité et les valeurs de la République dans</a:t>
            </a:r>
            <a:r>
              <a:rPr lang="fr-FR" sz="1200" baseline="0" dirty="0" smtClean="0"/>
              <a:t> le fonctionnement de l’école, le projet éducatif, les enseignements et la vie scolaire</a:t>
            </a:r>
            <a:endParaRPr lang="fr-FR" sz="1200" dirty="0" smtClean="0"/>
          </a:p>
          <a:p>
            <a:pPr>
              <a:spcAft>
                <a:spcPts val="0"/>
              </a:spcAft>
            </a:pPr>
            <a:endParaRPr lang="fr-FR" sz="1200" dirty="0" smtClean="0"/>
          </a:p>
          <a:p>
            <a:pPr marL="171450" indent="-171450">
              <a:spcAft>
                <a:spcPts val="0"/>
              </a:spcAft>
              <a:buFont typeface="Wingdings" panose="05000000000000000000" pitchFamily="2" charset="2"/>
              <a:buChar char="Ø"/>
            </a:pPr>
            <a:endParaRPr lang="fr-FR" sz="120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0" kern="1200" baseline="0" dirty="0" smtClean="0">
                <a:solidFill>
                  <a:schemeClr val="tx1"/>
                </a:solidFill>
                <a:effectLst/>
                <a:latin typeface="Arial" pitchFamily="34" charset="0"/>
                <a:ea typeface="+mn-ea"/>
                <a:cs typeface="+mn-cs"/>
              </a:rPr>
              <a:t>Rappeler le cadre légal et réglementaire et mobiliser le sens des règles dans l’intérêt de l’enfant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0" kern="1200" baseline="0" dirty="0" smtClean="0">
                <a:solidFill>
                  <a:schemeClr val="tx1"/>
                </a:solidFill>
                <a:effectLst/>
                <a:latin typeface="Arial" pitchFamily="34" charset="0"/>
                <a:ea typeface="+mn-ea"/>
                <a:cs typeface="+mn-cs"/>
              </a:rPr>
              <a:t>Garantir l’information des familles en anticipation des activités scolaires </a:t>
            </a:r>
          </a:p>
          <a:p>
            <a:pPr marL="628650" lvl="1" indent="-171450" algn="l" defTabSz="914400" rtl="0" eaLnBrk="1" latinLnBrk="0" hangingPunct="1">
              <a:spcAft>
                <a:spcPts val="0"/>
              </a:spcAft>
              <a:buFont typeface="Arial" panose="020B0604020202020204" pitchFamily="34" charset="0"/>
              <a:buChar char="•"/>
            </a:pPr>
            <a:endParaRPr lang="fr-FR" sz="1200" b="0" i="0" kern="1200" baseline="0" dirty="0" smtClean="0">
              <a:solidFill>
                <a:schemeClr val="tx1"/>
              </a:solidFill>
              <a:effectLst/>
              <a:latin typeface="Arial" pitchFamily="34" charset="0"/>
              <a:ea typeface="+mn-ea"/>
              <a:cs typeface="+mn-cs"/>
            </a:endParaRPr>
          </a:p>
          <a:p>
            <a:pPr marL="628650" lvl="1" indent="-171450" algn="l" defTabSz="914400" rtl="0" eaLnBrk="1" latinLnBrk="0" hangingPunct="1">
              <a:spcAft>
                <a:spcPts val="0"/>
              </a:spcAft>
              <a:buFont typeface="Arial" panose="020B0604020202020204" pitchFamily="34" charset="0"/>
              <a:buChar char="•"/>
            </a:pPr>
            <a:r>
              <a:rPr lang="fr-FR" sz="1200" b="0" i="0" kern="1200" baseline="0" dirty="0" smtClean="0">
                <a:solidFill>
                  <a:schemeClr val="tx1"/>
                </a:solidFill>
                <a:effectLst/>
                <a:latin typeface="Arial" pitchFamily="34" charset="0"/>
                <a:ea typeface="+mn-ea"/>
                <a:cs typeface="+mn-cs"/>
              </a:rPr>
              <a:t>Anticiper les demandes spécifiques avec les équipes pédagogiques et éducatives.</a:t>
            </a:r>
          </a:p>
          <a:p>
            <a:pPr marL="628650" lvl="1" indent="-171450" algn="l" defTabSz="914400" rtl="0" eaLnBrk="1" latinLnBrk="0" hangingPunct="1">
              <a:spcAft>
                <a:spcPts val="0"/>
              </a:spcAft>
              <a:buFont typeface="Arial" panose="020B0604020202020204" pitchFamily="34" charset="0"/>
              <a:buChar char="•"/>
            </a:pPr>
            <a:r>
              <a:rPr lang="fr-FR" sz="1200" b="0" i="0" kern="1200" baseline="0" dirty="0" smtClean="0">
                <a:solidFill>
                  <a:schemeClr val="tx1"/>
                </a:solidFill>
                <a:effectLst/>
                <a:latin typeface="Arial" pitchFamily="34" charset="0"/>
                <a:ea typeface="+mn-ea"/>
                <a:cs typeface="+mn-cs"/>
              </a:rPr>
              <a:t>Identifier </a:t>
            </a:r>
            <a:r>
              <a:rPr lang="fr-FR" sz="1200" dirty="0" smtClean="0"/>
              <a:t>les difficultés contextuelles et les messages diffusés sur les réseaux sociaux sources de tensions.</a:t>
            </a:r>
          </a:p>
          <a:p>
            <a:pPr marL="628650" lvl="1" indent="-171450" algn="l">
              <a:buFont typeface="Arial" panose="020B0604020202020204" pitchFamily="34" charset="0"/>
              <a:buChar char="•"/>
            </a:pPr>
            <a:endParaRPr lang="fr-FR" sz="1200" dirty="0" smtClean="0"/>
          </a:p>
          <a:p>
            <a:pPr marL="457200" lvl="1" indent="0" algn="l">
              <a:buFont typeface="Arial" panose="020B0604020202020204" pitchFamily="34" charset="0"/>
              <a:buNone/>
            </a:pPr>
            <a:endParaRPr lang="fr-FR" sz="1200"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a:t>
            </a:fld>
            <a:endParaRPr lang="fr-FR" dirty="0"/>
          </a:p>
        </p:txBody>
      </p:sp>
    </p:spTree>
    <p:extLst>
      <p:ext uri="{BB962C8B-B14F-4D97-AF65-F5344CB8AC3E}">
        <p14:creationId xmlns:p14="http://schemas.microsoft.com/office/powerpoint/2010/main" val="4202187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Article L.111-1 du code de l’éducation </a:t>
            </a:r>
          </a:p>
          <a:p>
            <a:endParaRPr lang="fr-FR" dirty="0"/>
          </a:p>
          <a:p>
            <a:r>
              <a:rPr lang="fr-FR" dirty="0"/>
              <a:t>« Pour garantir la réussite de tous, l'école se construit avec la participation des parents, quelle que soit leur origine sociale. Elle s'enrichit et se conforte par le dialogue et la coopération entre tous les acteurs de la communauté éducative.(…) »</a:t>
            </a:r>
          </a:p>
          <a:p>
            <a:endParaRPr lang="fr-FR" dirty="0"/>
          </a:p>
          <a:p>
            <a:r>
              <a:rPr lang="fr-FR" dirty="0"/>
              <a:t>« Outre la transmission des connaissances, la Nation fixe comme mission première à l'école de faire partager aux élèves les valeurs de la République. Le service public de l'éducation fait acquérir à tous les élèves le respect de l'égale dignité des êtres humains, de la liberté de conscience et de la laïcité. Par son organisation et ses méthodes, comme par la formation des maîtres qui y enseignent, il favorise la coopération entre les élèves.</a:t>
            </a:r>
          </a:p>
          <a:p>
            <a:endParaRPr lang="fr-FR" dirty="0"/>
          </a:p>
          <a:p>
            <a:r>
              <a:rPr lang="fr-FR" dirty="0"/>
              <a:t>Dans l'exercice de leurs fonctions, les personnels mettent en œuvre ces valeurs. </a:t>
            </a:r>
          </a:p>
          <a:p>
            <a:endParaRPr lang="fr-FR" dirty="0"/>
          </a:p>
          <a:p>
            <a:r>
              <a:rPr lang="fr-FR" dirty="0"/>
              <a:t>Le droit à l'éducation est garanti à chacun afin de lui permettre de développer sa personnalité, d'élever son niveau de formation initiale et continue, de s'insérer dans la vie sociale et professionnelle, d'exercer sa citoyenneté.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dirty="0"/>
          </a:p>
        </p:txBody>
      </p:sp>
    </p:spTree>
    <p:extLst>
      <p:ext uri="{BB962C8B-B14F-4D97-AF65-F5344CB8AC3E}">
        <p14:creationId xmlns:p14="http://schemas.microsoft.com/office/powerpoint/2010/main" val="2844398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spcAft>
                <a:spcPts val="0"/>
              </a:spcAft>
              <a:buFont typeface="+mj-lt"/>
              <a:buNone/>
            </a:pPr>
            <a:r>
              <a:rPr lang="fr-FR" sz="1200" u="sng" dirty="0" smtClean="0"/>
              <a:t>Sensibiliser </a:t>
            </a:r>
          </a:p>
          <a:p>
            <a:pPr marL="228600" indent="-228600">
              <a:spcAft>
                <a:spcPts val="0"/>
              </a:spcAft>
              <a:buFont typeface="+mj-lt"/>
              <a:buAutoNum type="arabicPeriod" startAt="3"/>
            </a:pPr>
            <a:endParaRPr lang="fr-FR" sz="1200" u="sng" dirty="0" smtClean="0"/>
          </a:p>
          <a:p>
            <a:pPr marL="0" indent="0">
              <a:spcAft>
                <a:spcPts val="0"/>
              </a:spcAft>
              <a:buFont typeface="+mj-lt"/>
              <a:buNone/>
            </a:pPr>
            <a:r>
              <a:rPr lang="fr-FR" sz="1200" u="sng" dirty="0" smtClean="0"/>
              <a:t>Faire connaître le cadre de l’École laïque </a:t>
            </a:r>
          </a:p>
          <a:p>
            <a:pPr>
              <a:spcAft>
                <a:spcPts val="0"/>
              </a:spcAft>
            </a:pPr>
            <a:endParaRPr lang="fr-FR" sz="1200" dirty="0" smtClean="0"/>
          </a:p>
          <a:p>
            <a:pPr marL="171450" indent="-171450">
              <a:spcAft>
                <a:spcPts val="0"/>
              </a:spcAft>
              <a:buFont typeface="Wingdings" panose="05000000000000000000" pitchFamily="2" charset="2"/>
              <a:buChar char="Ø"/>
            </a:pPr>
            <a:r>
              <a:rPr lang="fr-FR" sz="1200" dirty="0" smtClean="0"/>
              <a:t>Définir les modalités d’information aux parents d’élèves : objectifs, accessibilité, contenu, temporalité.</a:t>
            </a:r>
          </a:p>
          <a:p>
            <a:pPr marL="171450" indent="-171450">
              <a:spcAft>
                <a:spcPts val="0"/>
              </a:spcAft>
              <a:buFont typeface="Wingdings" panose="05000000000000000000" pitchFamily="2" charset="2"/>
              <a:buChar char="Ø"/>
            </a:pPr>
            <a:r>
              <a:rPr lang="fr-FR" sz="1200" dirty="0" smtClean="0"/>
              <a:t>Dialoguer, informer, répondre aux questions chaque fois que nécessaire.</a:t>
            </a:r>
          </a:p>
          <a:p>
            <a:pPr marL="171450" indent="-171450">
              <a:spcAft>
                <a:spcPts val="0"/>
              </a:spcAft>
              <a:buFont typeface="Wingdings" panose="05000000000000000000" pitchFamily="2" charset="2"/>
              <a:buChar char="Ø"/>
            </a:pPr>
            <a:r>
              <a:rPr lang="fr-FR" sz="1200" dirty="0" smtClean="0"/>
              <a:t>Aborder les questions liées à la laïcité lors de temps mobilisateurs pour les parents d’élèves. </a:t>
            </a:r>
          </a:p>
          <a:p>
            <a:pPr marL="171450" indent="-171450">
              <a:spcAft>
                <a:spcPts val="0"/>
              </a:spcAft>
              <a:buFont typeface="Wingdings" panose="05000000000000000000" pitchFamily="2" charset="2"/>
              <a:buChar char="Ø"/>
            </a:pPr>
            <a:r>
              <a:rPr lang="fr-FR" sz="1200" dirty="0" smtClean="0"/>
              <a:t>Impliquer le collectif et assurer la cohésion de l’équipe pédagogique et éducative.</a:t>
            </a:r>
          </a:p>
          <a:p>
            <a:pPr marL="171450" indent="-171450">
              <a:spcAft>
                <a:spcPts val="0"/>
              </a:spcAft>
              <a:buFont typeface="Wingdings" panose="05000000000000000000" pitchFamily="2" charset="2"/>
              <a:buChar char="Ø"/>
            </a:pPr>
            <a:endParaRPr lang="fr-FR" sz="1200" dirty="0" smtClean="0"/>
          </a:p>
          <a:p>
            <a:pPr marL="228600" indent="-228600">
              <a:spcAft>
                <a:spcPts val="0"/>
              </a:spcAft>
              <a:buFont typeface="+mj-lt"/>
              <a:buAutoNum type="arabicPeriod" startAt="4"/>
            </a:pPr>
            <a:endParaRPr lang="fr-FR" sz="1200" u="sng" dirty="0" smtClean="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a:t>
            </a:fld>
            <a:endParaRPr lang="fr-FR" dirty="0"/>
          </a:p>
        </p:txBody>
      </p:sp>
    </p:spTree>
    <p:extLst>
      <p:ext uri="{BB962C8B-B14F-4D97-AF65-F5344CB8AC3E}">
        <p14:creationId xmlns:p14="http://schemas.microsoft.com/office/powerpoint/2010/main" val="564531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70000" lnSpcReduction="20000"/>
          </a:bodyPr>
          <a:lstStyle/>
          <a:p>
            <a:r>
              <a:rPr lang="fr-FR" dirty="0"/>
              <a:t>Demande d’implication </a:t>
            </a:r>
          </a:p>
          <a:p>
            <a:pPr marL="171450" indent="-171450">
              <a:buFont typeface="Arial" panose="020B0604020202020204" pitchFamily="34" charset="0"/>
              <a:buChar char="•"/>
            </a:pPr>
            <a:r>
              <a:rPr lang="fr-FR" dirty="0"/>
              <a:t>S’appuyer sur les parents engagés dans et hors l’école notamment à travers les fédérations qui peuvent représenter des relais efficaces pour travailler la communication et la médiation vers l’ensemble de la communauté des parents. </a:t>
            </a:r>
          </a:p>
          <a:p>
            <a:pPr marL="171450" indent="-171450">
              <a:buFont typeface="Arial" panose="020B0604020202020204" pitchFamily="34" charset="0"/>
              <a:buChar char="•"/>
            </a:pPr>
            <a:r>
              <a:rPr lang="fr-FR" dirty="0"/>
              <a:t>Insister avec eux sur le lien entre laïcité et valeurs de la République (liberté de conscience, égalité de toutes les croyance et les non-croyance, fraternité et solidarité). </a:t>
            </a:r>
          </a:p>
          <a:p>
            <a:endParaRPr lang="fr-FR" dirty="0"/>
          </a:p>
          <a:p>
            <a:r>
              <a:rPr lang="fr-FR" dirty="0"/>
              <a:t>Demande d’information</a:t>
            </a:r>
          </a:p>
          <a:p>
            <a:r>
              <a:rPr lang="fr-FR" dirty="0"/>
              <a:t>De nombreuses ressources sont à disposition pour guider le chef d’établissement dans ses réponses aux parents :</a:t>
            </a:r>
          </a:p>
          <a:p>
            <a:pPr marL="171450" indent="-171450">
              <a:buFont typeface="Arial" panose="020B0604020202020204" pitchFamily="34" charset="0"/>
              <a:buChar char="•"/>
            </a:pPr>
            <a:r>
              <a:rPr lang="fr-FR" dirty="0"/>
              <a:t>La mallette des parents  rénovée (à venir) : « comment parler de la laïcité aux parents ? » </a:t>
            </a:r>
          </a:p>
          <a:p>
            <a:pPr marL="171450" indent="-171450">
              <a:buFont typeface="Arial" panose="020B0604020202020204" pitchFamily="34" charset="0"/>
              <a:buChar char="•"/>
            </a:pPr>
            <a:r>
              <a:rPr lang="fr-FR" dirty="0"/>
              <a:t>Vadémécum « La laïcité à l’école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t>Organiser des rencontres régulières avec les parents relais (réunion de rentrée, temps avec les fédérations, temps avec les élus du Conseil d’administration, temps avec les membres des différentes commissions impliquant une </a:t>
            </a:r>
            <a:r>
              <a:rPr lang="fr-FR" dirty="0" err="1"/>
              <a:t>co-éducation</a:t>
            </a:r>
            <a:r>
              <a:rPr lang="fr-FR" dirty="0"/>
              <a:t> avec les parents) </a:t>
            </a:r>
          </a:p>
          <a:p>
            <a:endParaRPr lang="fr-FR" dirty="0"/>
          </a:p>
          <a:p>
            <a:r>
              <a:rPr lang="fr-FR" dirty="0"/>
              <a:t>Manifestation</a:t>
            </a:r>
            <a:r>
              <a:rPr lang="fr-FR" baseline="0" dirty="0"/>
              <a:t> d’une </a:t>
            </a:r>
            <a:r>
              <a:rPr lang="fr-FR" dirty="0"/>
              <a:t>incompréhension sur l’application du principe de laïcité à l’école </a:t>
            </a:r>
          </a:p>
          <a:p>
            <a:r>
              <a:rPr lang="fr-FR" dirty="0"/>
              <a:t>Dans certaines situations, des parents interviennent pour contester l’application du principe de laïcité à l’école.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dirty="0">
                <a:solidFill>
                  <a:srgbClr val="0070C0"/>
                </a:solidFill>
              </a:rPr>
              <a:t>Critique de la loi du 15 mars 2004 qui consiste parfois à mettre en avant son caractère liberticide et discriminatoire</a:t>
            </a:r>
            <a:endParaRPr lang="fr-FR" sz="1200" b="0" strike="sngStrike" dirty="0">
              <a:solidFill>
                <a:srgbClr val="0070C0"/>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dirty="0">
                <a:solidFill>
                  <a:srgbClr val="0070C0"/>
                </a:solidFill>
              </a:rPr>
              <a:t>Contestations d’enseignements à la fois sur des contenus des cours et sur les actions éducatives menées </a:t>
            </a:r>
            <a:endParaRPr lang="fr-FR" dirty="0"/>
          </a:p>
          <a:p>
            <a:endParaRPr lang="fr-FR"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t>Vadémécum « La laïcité à l’école » et « Agir contre le racisme, l’antisémitisme et les discriminations liées à l’origine en milieu scolaire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t>Parcours </a:t>
            </a:r>
            <a:r>
              <a:rPr lang="fr-FR" dirty="0" err="1"/>
              <a:t>m@gistère</a:t>
            </a:r>
            <a:r>
              <a:rPr lang="fr-FR" dirty="0"/>
              <a:t> sur les contestations d’enseignement intitulé « renforcer la culture juridique et anticiper les contestations d’enseignement » est disponible depuis la rentrée 2024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formation de tous les personnels à la laïcité est aussi un moyen de sécuriser les réflexes des agents face aux situations complexes</a:t>
            </a:r>
          </a:p>
          <a:p>
            <a:pPr marL="171450" indent="-171450">
              <a:buFont typeface="Arial" panose="020B0604020202020204" pitchFamily="34" charset="0"/>
              <a:buChar char="•"/>
            </a:pPr>
            <a:r>
              <a:rPr lang="fr-FR" dirty="0"/>
              <a:t>Enfin, les équipes académiques valeurs de la République peuvent être saisies et apporter une aide et accompagner la prise en charge par les équipes éducatives et pédagogiques</a:t>
            </a:r>
          </a:p>
          <a:p>
            <a:endParaRPr lang="fr-FR" dirty="0"/>
          </a:p>
          <a:p>
            <a:r>
              <a:rPr lang="fr-FR" dirty="0"/>
              <a:t>Éloignement</a:t>
            </a:r>
            <a:r>
              <a:rPr lang="fr-FR" baseline="0" dirty="0"/>
              <a:t> </a:t>
            </a:r>
            <a:r>
              <a:rPr lang="fr-FR" dirty="0"/>
              <a:t> </a:t>
            </a:r>
          </a:p>
          <a:p>
            <a:r>
              <a:rPr lang="fr-FR" dirty="0"/>
              <a:t>Certains parents peuvent éprouver des difficultés à comprendre le fonctionnement scolaire (barrière linguistique, manque de temps, précarité, isolement ). Ils ne répondent pas toujours aux sollicitations de l’école et n’assistent pas toujours aux réunions. L’objectif est de faire venir ces parents à l’école (cafés des parents, manifestations hors les murs, participation à des évènements ritualisés et des évènements organisés par les parents « relais » ) et de profiter de toutes les occasions pour promouvoir le principe de laïcité et les actions éducatives qui lui sont liées.  </a:t>
            </a:r>
          </a:p>
          <a:p>
            <a:r>
              <a:rPr lang="fr-FR" dirty="0"/>
              <a:t>Porter une attention toute particulière aux parents non francophones et/ou aux familles arrivant sur le territoire français, parfois étrangers au principe de laïcité de la République française. L’opération « Ouvrir l'École aux parents pour la réussite des enfants » (OEPRE) vise à favoriser l'intégration des parents d'élèves, primo-arrivants, immigrés ou étrangers hors Union européenne et aborde notamment les valeurs de la République et le principe de laïcité. </a:t>
            </a: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a:t>
            </a:fld>
            <a:endParaRPr lang="fr-FR" dirty="0"/>
          </a:p>
        </p:txBody>
      </p:sp>
    </p:spTree>
    <p:extLst>
      <p:ext uri="{BB962C8B-B14F-4D97-AF65-F5344CB8AC3E}">
        <p14:creationId xmlns:p14="http://schemas.microsoft.com/office/powerpoint/2010/main" val="3475245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r>
              <a:rPr lang="fr-FR" dirty="0"/>
              <a:t>Aborder la thématique de la laïcité lors des interactions directes avec les parents lors :</a:t>
            </a:r>
          </a:p>
          <a:p>
            <a:r>
              <a:rPr lang="fr-FR" dirty="0"/>
              <a:t>Des réunions de rentrée des parents d’élèves</a:t>
            </a:r>
          </a:p>
          <a:p>
            <a:r>
              <a:rPr lang="fr-FR" dirty="0"/>
              <a:t>Des communications courantes du chef d’établissement aux parents </a:t>
            </a:r>
          </a:p>
          <a:p>
            <a:r>
              <a:rPr lang="fr-FR" dirty="0"/>
              <a:t>Des rencontres avec les fédérations </a:t>
            </a:r>
          </a:p>
          <a:p>
            <a:r>
              <a:rPr lang="fr-FR" dirty="0"/>
              <a:t>De l’animation des différentes instances et notamment le CESCE </a:t>
            </a:r>
          </a:p>
          <a:p>
            <a:r>
              <a:rPr lang="fr-FR" dirty="0"/>
              <a:t>De la remise des diplômes </a:t>
            </a:r>
          </a:p>
          <a:p>
            <a:r>
              <a:rPr lang="fr-FR" dirty="0"/>
              <a:t>De la construction du projet d’établissement et notamment du volet éducatif</a:t>
            </a:r>
          </a:p>
          <a:p>
            <a:r>
              <a:rPr lang="fr-FR" dirty="0"/>
              <a:t>De l’élaboration d’une charte des parents </a:t>
            </a:r>
          </a:p>
          <a:p>
            <a:r>
              <a:rPr lang="fr-FR" dirty="0"/>
              <a:t>De toute conception de projet relatif à la coéducation </a:t>
            </a:r>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8</a:t>
            </a:fld>
            <a:endParaRPr lang="fr-FR" dirty="0"/>
          </a:p>
        </p:txBody>
      </p:sp>
    </p:spTree>
    <p:extLst>
      <p:ext uri="{BB962C8B-B14F-4D97-AF65-F5344CB8AC3E}">
        <p14:creationId xmlns:p14="http://schemas.microsoft.com/office/powerpoint/2010/main" val="2351542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1" dirty="0"/>
              <a:t>Lors de la journée de rentrée ou lors des temps de concertation avec les enseignants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b="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0" dirty="0"/>
              <a:t>Expliquer comment aborder la question du principe de laïcité dans leur rapport avec les parents ;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0" dirty="0"/>
              <a:t>comment réagir face aux atteintes ;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0" dirty="0"/>
              <a:t>comment promouvoir la laïcité au quotidien en lien avec le projet éducatif du projet d’établissement et le calendrier des temps forts de l’année (9 décembre, 15 mars, hommage à Samuel </a:t>
            </a:r>
            <a:r>
              <a:rPr lang="fr-FR" b="0" dirty="0" err="1"/>
              <a:t>Paty</a:t>
            </a:r>
            <a:r>
              <a:rPr lang="fr-FR" b="0" dirty="0"/>
              <a:t> et Dominique Bernard, semaine d’éducation et d’action contre le racisme et l’antisémitisme).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200" b="1" dirty="0"/>
              <a:t>Remise</a:t>
            </a:r>
            <a:r>
              <a:rPr lang="fr-FR" sz="1200" b="1" baseline="0" dirty="0"/>
              <a:t> des diplômes </a:t>
            </a:r>
            <a:r>
              <a:rPr lang="fr-FR" sz="1200" baseline="0" dirty="0"/>
              <a:t>: </a:t>
            </a:r>
            <a:r>
              <a:rPr lang="fr-FR" sz="1200" dirty="0"/>
              <a:t>L'interdiction de porter des signes religieux ostensibles lors de la remise d’un diplôme national ne s’applique que si l’élève est encore scolarisé dans l’enseignement public (fiche n° 5 du vade-mecum « La laïcité à l’école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dirty="0"/>
          </a:p>
        </p:txBody>
      </p:sp>
    </p:spTree>
    <p:extLst>
      <p:ext uri="{BB962C8B-B14F-4D97-AF65-F5344CB8AC3E}">
        <p14:creationId xmlns:p14="http://schemas.microsoft.com/office/powerpoint/2010/main" val="2705014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10</a:t>
            </a:fld>
            <a:endParaRPr lang="fr-FR" dirty="0"/>
          </a:p>
        </p:txBody>
      </p:sp>
    </p:spTree>
    <p:extLst>
      <p:ext uri="{BB962C8B-B14F-4D97-AF65-F5344CB8AC3E}">
        <p14:creationId xmlns:p14="http://schemas.microsoft.com/office/powerpoint/2010/main" val="2662973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3" name="Image 2">
            <a:extLst>
              <a:ext uri="{FF2B5EF4-FFF2-40B4-BE49-F238E27FC236}">
                <a16:creationId xmlns:a16="http://schemas.microsoft.com/office/drawing/2014/main" id="{6B9697E0-7309-233A-81E4-3E8D3C648D00}"/>
              </a:ext>
            </a:extLst>
          </p:cNvPr>
          <p:cNvPicPr>
            <a:picLocks noChangeAspect="1"/>
          </p:cNvPicPr>
          <p:nvPr userDrawn="1"/>
        </p:nvPicPr>
        <p:blipFill>
          <a:blip r:embed="rId2"/>
          <a:stretch>
            <a:fillRect/>
          </a:stretch>
        </p:blipFill>
        <p:spPr>
          <a:xfrm>
            <a:off x="360394" y="180000"/>
            <a:ext cx="4536504" cy="3318368"/>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53DF5BA0-C66B-70CD-7758-899A86407BA7}"/>
              </a:ext>
            </a:extLst>
          </p:cNvPr>
          <p:cNvPicPr>
            <a:picLocks noChangeAspect="1"/>
          </p:cNvPicPr>
          <p:nvPr userDrawn="1"/>
        </p:nvPicPr>
        <p:blipFill>
          <a:blip r:embed="rId2"/>
          <a:stretch>
            <a:fillRect/>
          </a:stretch>
        </p:blipFill>
        <p:spPr>
          <a:xfrm>
            <a:off x="179512" y="123478"/>
            <a:ext cx="2195810" cy="1606194"/>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95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DE28C03F-02C6-BC10-7577-7FCBBD78B505}"/>
              </a:ext>
            </a:extLst>
          </p:cNvPr>
          <p:cNvPicPr>
            <a:picLocks noChangeAspect="1"/>
          </p:cNvPicPr>
          <p:nvPr userDrawn="1"/>
        </p:nvPicPr>
        <p:blipFill>
          <a:blip r:embed="rId7"/>
          <a:stretch>
            <a:fillRect/>
          </a:stretch>
        </p:blipFill>
        <p:spPr>
          <a:xfrm>
            <a:off x="323528" y="123478"/>
            <a:ext cx="836712" cy="612039"/>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s://valeurs-de-la-republique.reseau-canope.fr/decouvrir/notice/eduquer-a-la-laicite/la-charte-de-la-laicite-a-lecole" TargetMode="External"/><Relationship Id="rId3" Type="http://schemas.openxmlformats.org/officeDocument/2006/relationships/hyperlink" Target="https://eduscol.education.fr/document/1609/download?attachment" TargetMode="External"/><Relationship Id="rId7" Type="http://schemas.openxmlformats.org/officeDocument/2006/relationships/hyperlink" Target="https://eduscol.education.fr/document/22438/download"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hyperlink" Target="https://magistere.education.fr/dgesco/" TargetMode="External"/><Relationship Id="rId5" Type="http://schemas.openxmlformats.org/officeDocument/2006/relationships/hyperlink" Target="https://eduscol.education.fr/document/11195/download?attachment" TargetMode="External"/><Relationship Id="rId10" Type="http://schemas.openxmlformats.org/officeDocument/2006/relationships/hyperlink" Target="https://enseignants.lumni.fr/parcours/0165/la-laicite-en-france.html" TargetMode="External"/><Relationship Id="rId4" Type="http://schemas.openxmlformats.org/officeDocument/2006/relationships/hyperlink" Target="https://eduscol.education.fr/document/11192/download?attachment" TargetMode="External"/><Relationship Id="rId9" Type="http://schemas.openxmlformats.org/officeDocument/2006/relationships/hyperlink" Target="https://valeurs-de-la-republique.reseau-canope.fr/theme/laicite/selec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r>
              <a:rPr lang="fr-FR" dirty="0"/>
              <a:t>Parlons laïcité avec les parents d’élèves</a:t>
            </a:r>
          </a:p>
          <a:p>
            <a:endParaRPr lang="fr-FR" sz="1400" dirty="0"/>
          </a:p>
          <a:p>
            <a:r>
              <a:rPr lang="fr-FR" sz="1400" dirty="0"/>
              <a:t>Présentation à l’attention des Équipes académiques valeurs de la République</a:t>
            </a:r>
          </a:p>
          <a:p>
            <a:endParaRPr lang="fr-FR" dirty="0"/>
          </a:p>
        </p:txBody>
      </p:sp>
      <p:sp>
        <p:nvSpPr>
          <p:cNvPr id="7" name="Espace réservé de la date 6"/>
          <p:cNvSpPr>
            <a:spLocks noGrp="1"/>
          </p:cNvSpPr>
          <p:nvPr>
            <p:ph type="dt" sz="half" idx="10"/>
          </p:nvPr>
        </p:nvSpPr>
        <p:spPr/>
        <p:txBody>
          <a:bodyPr/>
          <a:lstStyle/>
          <a:p>
            <a:pPr algn="r"/>
            <a:endParaRPr lang="fr-FR" cap="all"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Tree>
    <p:extLst>
      <p:ext uri="{BB962C8B-B14F-4D97-AF65-F5344CB8AC3E}">
        <p14:creationId xmlns:p14="http://schemas.microsoft.com/office/powerpoint/2010/main" val="2300751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10</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3" name="Espace réservé du texte 2">
            <a:extLst>
              <a:ext uri="{FF2B5EF4-FFF2-40B4-BE49-F238E27FC236}">
                <a16:creationId xmlns:a16="http://schemas.microsoft.com/office/drawing/2014/main" id="{67AF7D9A-B04C-4EB8-A6A0-0037EF9BE074}"/>
              </a:ext>
            </a:extLst>
          </p:cNvPr>
          <p:cNvSpPr>
            <a:spLocks noGrp="1"/>
          </p:cNvSpPr>
          <p:nvPr>
            <p:ph type="body" sz="quarter" idx="13"/>
          </p:nvPr>
        </p:nvSpPr>
        <p:spPr/>
        <p:txBody>
          <a:bodyPr/>
          <a:lstStyle/>
          <a:p>
            <a:pPr marL="0" indent="0">
              <a:buNone/>
            </a:pPr>
            <a:r>
              <a:rPr lang="fr-FR" dirty="0"/>
              <a:t>Parlons laïcité avec les parents d’élèves</a:t>
            </a:r>
          </a:p>
          <a:p>
            <a:endParaRPr lang="fr-FR" dirty="0"/>
          </a:p>
        </p:txBody>
      </p:sp>
      <p:sp>
        <p:nvSpPr>
          <p:cNvPr id="13" name="Titre 12">
            <a:extLst>
              <a:ext uri="{FF2B5EF4-FFF2-40B4-BE49-F238E27FC236}">
                <a16:creationId xmlns:a16="http://schemas.microsoft.com/office/drawing/2014/main" id="{E5172D74-B276-4E21-9701-A49B42C0EEDF}"/>
              </a:ext>
            </a:extLst>
          </p:cNvPr>
          <p:cNvSpPr>
            <a:spLocks noGrp="1"/>
          </p:cNvSpPr>
          <p:nvPr>
            <p:ph type="title"/>
          </p:nvPr>
        </p:nvSpPr>
        <p:spPr>
          <a:xfrm>
            <a:off x="1331640" y="360000"/>
            <a:ext cx="7271872" cy="360000"/>
          </a:xfrm>
        </p:spPr>
        <p:txBody>
          <a:bodyPr/>
          <a:lstStyle/>
          <a:p>
            <a:pPr algn="ctr"/>
            <a:r>
              <a:rPr lang="fr-FR" dirty="0"/>
              <a:t>Ressources</a:t>
            </a:r>
            <a:r>
              <a:rPr lang="fr-FR" sz="2400" dirty="0"/>
              <a:t/>
            </a:r>
            <a:br>
              <a:rPr lang="fr-FR" sz="2400" dirty="0"/>
            </a:br>
            <a:endParaRPr lang="fr-FR" sz="2400" dirty="0"/>
          </a:p>
        </p:txBody>
      </p:sp>
      <p:sp>
        <p:nvSpPr>
          <p:cNvPr id="12" name="Espace réservé du texte 2">
            <a:extLst>
              <a:ext uri="{FF2B5EF4-FFF2-40B4-BE49-F238E27FC236}">
                <a16:creationId xmlns:a16="http://schemas.microsoft.com/office/drawing/2014/main" id="{DE52A441-7ACB-4807-8642-821F911233A2}"/>
              </a:ext>
            </a:extLst>
          </p:cNvPr>
          <p:cNvSpPr>
            <a:spLocks noGrp="1"/>
          </p:cNvSpPr>
          <p:nvPr>
            <p:ph type="body" sz="quarter" idx="14"/>
          </p:nvPr>
        </p:nvSpPr>
        <p:spPr>
          <a:xfrm>
            <a:off x="359999" y="1491630"/>
            <a:ext cx="8423999" cy="3291870"/>
          </a:xfrm>
        </p:spPr>
        <p:txBody>
          <a:bodyPr/>
          <a:lstStyle/>
          <a:p>
            <a:pPr>
              <a:spcAft>
                <a:spcPts val="0"/>
              </a:spcAft>
            </a:pPr>
            <a:endParaRPr lang="fr-FR" sz="1100" dirty="0"/>
          </a:p>
          <a:p>
            <a:pPr>
              <a:spcAft>
                <a:spcPts val="0"/>
              </a:spcAft>
            </a:pPr>
            <a:endParaRPr lang="fr-FR" sz="1100" dirty="0"/>
          </a:p>
          <a:p>
            <a:pPr>
              <a:spcAft>
                <a:spcPts val="0"/>
              </a:spcAft>
            </a:pPr>
            <a:endParaRPr lang="fr-FR" sz="1100" dirty="0"/>
          </a:p>
          <a:p>
            <a:pPr>
              <a:spcAft>
                <a:spcPts val="0"/>
              </a:spcAft>
            </a:pPr>
            <a:endParaRPr lang="fr-FR" sz="1100" dirty="0"/>
          </a:p>
        </p:txBody>
      </p:sp>
      <p:sp>
        <p:nvSpPr>
          <p:cNvPr id="17" name="Espace réservé du texte 5">
            <a:extLst>
              <a:ext uri="{FF2B5EF4-FFF2-40B4-BE49-F238E27FC236}">
                <a16:creationId xmlns:a16="http://schemas.microsoft.com/office/drawing/2014/main" id="{2B8D1662-FC50-4A55-ADE5-A9828C229F7D}"/>
              </a:ext>
            </a:extLst>
          </p:cNvPr>
          <p:cNvSpPr txBox="1">
            <a:spLocks/>
          </p:cNvSpPr>
          <p:nvPr/>
        </p:nvSpPr>
        <p:spPr bwMode="gray">
          <a:xfrm>
            <a:off x="359999" y="900000"/>
            <a:ext cx="8423999" cy="3883500"/>
          </a:xfrm>
          <a:prstGeom prst="rect">
            <a:avLst/>
          </a:prstGeom>
        </p:spPr>
        <p:txBody>
          <a:bodyPr vert="horz" lIns="0" tIns="0" rIns="0" bIns="0" rtlCol="0" anchor="t" anchorCtr="0">
            <a:noAutofit/>
          </a:bodyPr>
          <a:lstStyle>
            <a:lvl1pPr marL="108000" indent="-108000" algn="r" defTabSz="914400" rtl="0" eaLnBrk="1" latinLnBrk="0" hangingPunct="1">
              <a:lnSpc>
                <a:spcPct val="100000"/>
              </a:lnSpc>
              <a:spcBef>
                <a:spcPts val="0"/>
              </a:spcBef>
              <a:spcAft>
                <a:spcPts val="0"/>
              </a:spcAft>
              <a:buFont typeface="+mj-lt"/>
              <a:buAutoNum type="arabicPeriod"/>
              <a:defRPr sz="750" b="1" kern="1200">
                <a:solidFill>
                  <a:schemeClr val="tx1"/>
                </a:solidFill>
                <a:latin typeface="Marianne" panose="02000000000000000000" pitchFamily="2" charset="0"/>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sz="750" kern="1200">
                <a:solidFill>
                  <a:schemeClr val="tx1"/>
                </a:solidFill>
                <a:latin typeface="Marianne" panose="02000000000000000000" pitchFamily="2" charset="0"/>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arianne" panose="02000000000000000000" pitchFamily="2" charset="0"/>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arianne" panose="02000000000000000000" pitchFamily="2" charset="0"/>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lnSpc>
                <a:spcPct val="150000"/>
              </a:lnSpc>
              <a:buNone/>
            </a:pPr>
            <a:r>
              <a:rPr lang="fr-FR" sz="1200" dirty="0"/>
              <a:t>Parlons laïcité avec les parents d’élèves</a:t>
            </a:r>
          </a:p>
          <a:p>
            <a:pPr marL="171450" indent="-171450" algn="l">
              <a:lnSpc>
                <a:spcPct val="150000"/>
              </a:lnSpc>
              <a:buFont typeface="Arial" panose="020B0604020202020204" pitchFamily="34" charset="0"/>
              <a:buChar char="•"/>
            </a:pPr>
            <a:r>
              <a:rPr lang="fr-FR" sz="1100" b="0" dirty="0"/>
              <a:t>Document d’information aux familles « La laïcité à l’École, un principe protecteur » (</a:t>
            </a:r>
            <a:r>
              <a:rPr lang="fr-FR" sz="1100" b="0" dirty="0">
                <a:highlight>
                  <a:srgbClr val="FFFF00"/>
                </a:highlight>
              </a:rPr>
              <a:t>Lien médiathèque </a:t>
            </a:r>
            <a:r>
              <a:rPr lang="fr-FR" sz="1100" b="0" dirty="0" err="1">
                <a:highlight>
                  <a:srgbClr val="FFFF00"/>
                </a:highlight>
              </a:rPr>
              <a:t>éduscol</a:t>
            </a:r>
            <a:r>
              <a:rPr lang="fr-FR" sz="1100" b="0" dirty="0">
                <a:highlight>
                  <a:srgbClr val="FFFF00"/>
                </a:highlight>
              </a:rPr>
              <a:t>?</a:t>
            </a:r>
            <a:r>
              <a:rPr lang="fr-FR" sz="1100" b="0" dirty="0"/>
              <a:t>)</a:t>
            </a:r>
          </a:p>
          <a:p>
            <a:pPr marL="171450" indent="-171450" algn="l">
              <a:lnSpc>
                <a:spcPct val="150000"/>
              </a:lnSpc>
              <a:buFont typeface="Arial" panose="020B0604020202020204" pitchFamily="34" charset="0"/>
              <a:buChar char="•"/>
            </a:pPr>
            <a:r>
              <a:rPr lang="fr-FR" sz="1100" b="0" dirty="0"/>
              <a:t>Foire aux questions en ligne à destination de l’ensemble des personnels des établissements scolaires (</a:t>
            </a:r>
            <a:r>
              <a:rPr lang="fr-FR" sz="1100" b="0" dirty="0">
                <a:highlight>
                  <a:srgbClr val="FFFF00"/>
                </a:highlight>
              </a:rPr>
              <a:t>Lien médiathèque </a:t>
            </a:r>
            <a:r>
              <a:rPr lang="fr-FR" sz="1100" b="0" dirty="0" err="1">
                <a:highlight>
                  <a:srgbClr val="FFFF00"/>
                </a:highlight>
              </a:rPr>
              <a:t>éduscol</a:t>
            </a:r>
            <a:r>
              <a:rPr lang="fr-FR" sz="1100" b="0" dirty="0">
                <a:highlight>
                  <a:srgbClr val="FFFF00"/>
                </a:highlight>
              </a:rPr>
              <a:t>?</a:t>
            </a:r>
            <a:r>
              <a:rPr lang="fr-FR" sz="1100" b="0" dirty="0"/>
              <a:t>)</a:t>
            </a:r>
          </a:p>
          <a:p>
            <a:pPr marL="0" lvl="1" indent="0" algn="l">
              <a:buNone/>
            </a:pPr>
            <a:endParaRPr lang="fr-FR" sz="1200" dirty="0"/>
          </a:p>
          <a:p>
            <a:pPr marL="0" indent="0" algn="l">
              <a:buNone/>
            </a:pPr>
            <a:endParaRPr lang="fr-FR" sz="1000" dirty="0"/>
          </a:p>
          <a:p>
            <a:pPr marL="0" indent="0" algn="l">
              <a:buNone/>
            </a:pPr>
            <a:r>
              <a:rPr lang="fr-FR" sz="1100" dirty="0"/>
              <a:t>Les ressources la laïcité à l’école </a:t>
            </a:r>
          </a:p>
          <a:p>
            <a:pPr marL="0" indent="0" algn="l">
              <a:buNone/>
            </a:pPr>
            <a:endParaRPr lang="fr-FR" sz="1100" dirty="0"/>
          </a:p>
          <a:p>
            <a:pPr marL="171450" lvl="0" indent="-171450" algn="l">
              <a:lnSpc>
                <a:spcPct val="150000"/>
              </a:lnSpc>
              <a:buFont typeface="Arial" panose="020B0604020202020204" pitchFamily="34" charset="0"/>
              <a:buChar char="•"/>
            </a:pPr>
            <a:r>
              <a:rPr lang="fr-FR" sz="1100" b="0" dirty="0"/>
              <a:t>Le </a:t>
            </a:r>
            <a:r>
              <a:rPr lang="fr-FR" sz="1100" b="0" u="sng" dirty="0" err="1">
                <a:hlinkClick r:id="rId3"/>
              </a:rPr>
              <a:t>vademecum</a:t>
            </a:r>
            <a:r>
              <a:rPr lang="fr-FR" sz="1100" b="0" u="sng" dirty="0">
                <a:hlinkClick r:id="rId3"/>
              </a:rPr>
              <a:t> « La laïcité à l’École »</a:t>
            </a:r>
            <a:r>
              <a:rPr lang="fr-FR" sz="1100" b="0" dirty="0"/>
              <a:t>, outil de référence pour comprendre et mettre en œuvre ce principe à l’École</a:t>
            </a:r>
          </a:p>
          <a:p>
            <a:pPr marL="171450" indent="-171450" algn="l">
              <a:lnSpc>
                <a:spcPct val="150000"/>
              </a:lnSpc>
              <a:buFont typeface="Arial" panose="020B0604020202020204" pitchFamily="34" charset="0"/>
              <a:buChar char="•"/>
            </a:pPr>
            <a:r>
              <a:rPr lang="fr-FR" sz="1100" b="0" dirty="0"/>
              <a:t>Le coffret « Guide républicain », composé de « </a:t>
            </a:r>
            <a:r>
              <a:rPr lang="fr-FR" sz="1100" b="0" u="sng" dirty="0">
                <a:hlinkClick r:id="rId4"/>
              </a:rPr>
              <a:t>L’idée républicaine </a:t>
            </a:r>
            <a:r>
              <a:rPr lang="fr-FR" sz="1100" b="0" dirty="0"/>
              <a:t>», le vade-mecum « La laïcité à l’École »  et </a:t>
            </a:r>
            <a:r>
              <a:rPr lang="fr-FR" sz="1100" b="0" u="sng" dirty="0">
                <a:hlinkClick r:id="rId5"/>
              </a:rPr>
              <a:t>« La </a:t>
            </a:r>
            <a:r>
              <a:rPr lang="fr-FR" sz="1100" b="0" dirty="0">
                <a:hlinkClick r:id="rId5">
                  <a:extLst>
                    <a:ext uri="{A12FA001-AC4F-418D-AE19-62706E023703}">
                      <ahyp:hlinkClr xmlns:ahyp="http://schemas.microsoft.com/office/drawing/2018/hyperlinkcolor" xmlns="" val="tx"/>
                    </a:ext>
                  </a:extLst>
                </a:hlinkClick>
              </a:rPr>
              <a:t>République à l’École </a:t>
            </a:r>
            <a:r>
              <a:rPr lang="fr-FR" sz="1100" b="0" dirty="0"/>
              <a:t>».</a:t>
            </a:r>
          </a:p>
          <a:p>
            <a:pPr marL="171450" indent="-171450" algn="l">
              <a:lnSpc>
                <a:spcPct val="150000"/>
              </a:lnSpc>
              <a:buFont typeface="Arial" panose="020B0604020202020204" pitchFamily="34" charset="0"/>
              <a:buChar char="•"/>
            </a:pPr>
            <a:r>
              <a:rPr lang="fr-FR" sz="1100" b="0" u="sng" dirty="0">
                <a:hlinkClick r:id="rId6"/>
              </a:rPr>
              <a:t>Parcours </a:t>
            </a:r>
            <a:r>
              <a:rPr lang="fr-FR" sz="1100" b="0" u="sng" dirty="0" err="1">
                <a:hlinkClick r:id="rId6"/>
              </a:rPr>
              <a:t>m@gistère</a:t>
            </a:r>
            <a:r>
              <a:rPr lang="fr-FR" sz="1100" b="0" u="sng" dirty="0">
                <a:hlinkClick r:id="rId6"/>
              </a:rPr>
              <a:t> « renforcer la culture juridique et anticiper les contestations d’enseignement »</a:t>
            </a:r>
            <a:endParaRPr lang="fr-FR" sz="1100" b="0" dirty="0"/>
          </a:p>
          <a:p>
            <a:pPr marL="171450" lvl="0" indent="-171450" algn="l">
              <a:lnSpc>
                <a:spcPct val="150000"/>
              </a:lnSpc>
              <a:buFont typeface="Arial" panose="020B0604020202020204" pitchFamily="34" charset="0"/>
              <a:buChar char="•"/>
            </a:pPr>
            <a:r>
              <a:rPr lang="fr-FR" sz="1100" b="0" dirty="0"/>
              <a:t>La </a:t>
            </a:r>
            <a:r>
              <a:rPr lang="fr-FR" sz="1100" b="0" u="sng" dirty="0">
                <a:hlinkClick r:id="rId7"/>
              </a:rPr>
              <a:t>Charte de la laïcité commentée</a:t>
            </a:r>
            <a:r>
              <a:rPr lang="fr-FR" sz="1100" b="0" u="sng" dirty="0"/>
              <a:t> et </a:t>
            </a:r>
            <a:r>
              <a:rPr lang="fr-FR" sz="1100" b="0" u="sng" dirty="0">
                <a:hlinkClick r:id="rId8"/>
              </a:rPr>
              <a:t>expliquée en vidéo</a:t>
            </a:r>
            <a:r>
              <a:rPr lang="fr-FR" sz="1100" b="0" u="sng" dirty="0"/>
              <a:t> sur Réseau Canopé</a:t>
            </a:r>
            <a:endParaRPr lang="fr-FR" sz="1100" b="0" dirty="0"/>
          </a:p>
          <a:p>
            <a:pPr marL="171450" lvl="0" indent="-171450" algn="l">
              <a:lnSpc>
                <a:spcPct val="150000"/>
              </a:lnSpc>
              <a:buFont typeface="Arial" panose="020B0604020202020204" pitchFamily="34" charset="0"/>
              <a:buChar char="•"/>
            </a:pPr>
            <a:r>
              <a:rPr lang="fr-FR" sz="1100" b="0" dirty="0"/>
              <a:t>La </a:t>
            </a:r>
            <a:r>
              <a:rPr lang="fr-FR" sz="1100" b="0" u="sng" dirty="0">
                <a:hlinkClick r:id="rId9"/>
              </a:rPr>
              <a:t>laïcité</a:t>
            </a:r>
            <a:r>
              <a:rPr lang="fr-FR" sz="1100" b="0" dirty="0"/>
              <a:t> sur la page valeurs de la République de Réseau Canopé</a:t>
            </a:r>
          </a:p>
          <a:p>
            <a:pPr marL="171450" lvl="0" indent="-171450" algn="l">
              <a:lnSpc>
                <a:spcPct val="150000"/>
              </a:lnSpc>
              <a:buFont typeface="Arial" panose="020B0604020202020204" pitchFamily="34" charset="0"/>
              <a:buChar char="•"/>
            </a:pPr>
            <a:r>
              <a:rPr lang="fr-FR" sz="1100" b="0" dirty="0"/>
              <a:t>Sur </a:t>
            </a:r>
            <a:r>
              <a:rPr lang="fr-FR" sz="1100" b="0" dirty="0" err="1"/>
              <a:t>Lumni</a:t>
            </a:r>
            <a:r>
              <a:rPr lang="fr-FR" sz="1100" b="0" dirty="0"/>
              <a:t> Enseignement, le dossier « </a:t>
            </a:r>
            <a:r>
              <a:rPr lang="fr-FR" sz="1100" b="0" u="sng" dirty="0">
                <a:hlinkClick r:id="rId10"/>
              </a:rPr>
              <a:t>la laïcité en France</a:t>
            </a:r>
            <a:r>
              <a:rPr lang="fr-FR" sz="1100" b="0" dirty="0"/>
              <a:t> »</a:t>
            </a:r>
          </a:p>
          <a:p>
            <a:pPr marL="0" indent="0" algn="l">
              <a:buNone/>
            </a:pPr>
            <a:endParaRPr lang="fr-FR" sz="1100" dirty="0"/>
          </a:p>
        </p:txBody>
      </p:sp>
    </p:spTree>
    <p:extLst>
      <p:ext uri="{BB962C8B-B14F-4D97-AF65-F5344CB8AC3E}">
        <p14:creationId xmlns:p14="http://schemas.microsoft.com/office/powerpoint/2010/main" val="3072169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endParaRPr lang="fr-FR" cap="all" dirty="0"/>
          </a:p>
        </p:txBody>
      </p:sp>
      <p:sp>
        <p:nvSpPr>
          <p:cNvPr id="9" name="Espace réservé du pied de page 7">
            <a:extLst>
              <a:ext uri="{FF2B5EF4-FFF2-40B4-BE49-F238E27FC236}">
                <a16:creationId xmlns:a16="http://schemas.microsoft.com/office/drawing/2014/main" id="{578EE56C-DC0F-D144-BA58-15C53D946F7D}"/>
              </a:ext>
            </a:extLst>
          </p:cNvPr>
          <p:cNvSpPr>
            <a:spLocks noGrp="1"/>
          </p:cNvSpPr>
          <p:nvPr>
            <p:ph type="ftr" sz="quarter" idx="11"/>
          </p:nvPr>
        </p:nvSpPr>
        <p:spPr/>
        <p:txBody>
          <a:bodyPr/>
          <a:lstStyle/>
          <a:p>
            <a:endParaRPr lang="fr-FR"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2</a:t>
            </a:fld>
            <a:endParaRPr lang="fr-FR" dirty="0"/>
          </a:p>
        </p:txBody>
      </p:sp>
      <p:sp>
        <p:nvSpPr>
          <p:cNvPr id="10" name="Espace réservé du texte 9"/>
          <p:cNvSpPr>
            <a:spLocks noGrp="1"/>
          </p:cNvSpPr>
          <p:nvPr>
            <p:ph type="body" sz="quarter" idx="13"/>
          </p:nvPr>
        </p:nvSpPr>
        <p:spPr>
          <a:xfrm>
            <a:off x="359998" y="1891968"/>
            <a:ext cx="8424000" cy="2530800"/>
          </a:xfrm>
        </p:spPr>
        <p:txBody>
          <a:bodyPr/>
          <a:lstStyle/>
          <a:p>
            <a:pPr marL="144000" lvl="1">
              <a:spcBef>
                <a:spcPts val="400"/>
              </a:spcBef>
              <a:buFont typeface="+mj-lt"/>
              <a:buAutoNum type="arabicPeriod"/>
            </a:pPr>
            <a:r>
              <a:rPr lang="fr-FR" sz="1400" b="1" dirty="0"/>
              <a:t> Expliquer et partager les missions de l’École et le rôle protecteur du principe de laïcité à l’École</a:t>
            </a:r>
          </a:p>
          <a:p>
            <a:pPr marL="144000" lvl="1">
              <a:spcBef>
                <a:spcPts val="400"/>
              </a:spcBef>
              <a:buFont typeface="+mj-lt"/>
              <a:buAutoNum type="arabicPeriod"/>
            </a:pPr>
            <a:r>
              <a:rPr lang="fr-FR" sz="1400" b="1" dirty="0"/>
              <a:t> Les enjeux</a:t>
            </a:r>
          </a:p>
          <a:p>
            <a:pPr marL="144000" lvl="1">
              <a:spcBef>
                <a:spcPts val="400"/>
              </a:spcBef>
              <a:buFont typeface="+mj-lt"/>
              <a:buAutoNum type="arabicPeriod"/>
            </a:pPr>
            <a:r>
              <a:rPr lang="fr-FR" sz="1400" b="1" dirty="0"/>
              <a:t> Partager et promouvoir la laïcité auprès des parents d’élèves</a:t>
            </a:r>
          </a:p>
          <a:p>
            <a:pPr marL="144000" lvl="1">
              <a:spcBef>
                <a:spcPts val="400"/>
              </a:spcBef>
              <a:buFont typeface="+mj-lt"/>
              <a:buAutoNum type="arabicPeriod"/>
            </a:pPr>
            <a:r>
              <a:rPr lang="fr-FR" sz="1400" b="1" dirty="0"/>
              <a:t> Pilotage éducatif : comment informer et sensibiliser les parents d’élèves</a:t>
            </a:r>
          </a:p>
          <a:p>
            <a:pPr marL="144000" lvl="1">
              <a:spcBef>
                <a:spcPts val="400"/>
              </a:spcBef>
              <a:buFont typeface="+mj-lt"/>
              <a:buAutoNum type="arabicPeriod"/>
            </a:pPr>
            <a:r>
              <a:rPr lang="fr-FR" sz="1400" b="1" dirty="0"/>
              <a:t> Ressources</a:t>
            </a:r>
            <a:endParaRPr lang="fr-FR" dirty="0">
              <a:highlight>
                <a:srgbClr val="FFFF00"/>
              </a:highlight>
            </a:endParaRPr>
          </a:p>
        </p:txBody>
      </p:sp>
      <p:sp>
        <p:nvSpPr>
          <p:cNvPr id="2" name="Titre 1"/>
          <p:cNvSpPr>
            <a:spLocks noGrp="1"/>
          </p:cNvSpPr>
          <p:nvPr>
            <p:ph type="title"/>
          </p:nvPr>
        </p:nvSpPr>
        <p:spPr>
          <a:xfrm>
            <a:off x="359999" y="1059582"/>
            <a:ext cx="8424000" cy="504056"/>
          </a:xfrm>
        </p:spPr>
        <p:txBody>
          <a:bodyPr/>
          <a:lstStyle/>
          <a:p>
            <a:pPr algn="ctr"/>
            <a:r>
              <a:rPr lang="fr-FR" dirty="0"/>
              <a:t>Parlons laïcité avec les parents d’élèves</a:t>
            </a:r>
            <a:br>
              <a:rPr lang="fr-FR" dirty="0"/>
            </a:br>
            <a:endParaRPr lang="fr-FR" dirty="0"/>
          </a:p>
        </p:txBody>
      </p:sp>
    </p:spTree>
    <p:extLst>
      <p:ext uri="{BB962C8B-B14F-4D97-AF65-F5344CB8AC3E}">
        <p14:creationId xmlns:p14="http://schemas.microsoft.com/office/powerpoint/2010/main" val="1771167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3</a:t>
            </a:fld>
            <a:endParaRPr lang="fr-FR" dirty="0"/>
          </a:p>
        </p:txBody>
      </p:sp>
      <p:sp>
        <p:nvSpPr>
          <p:cNvPr id="30" name="Espace réservé du texte 29">
            <a:extLst>
              <a:ext uri="{FF2B5EF4-FFF2-40B4-BE49-F238E27FC236}">
                <a16:creationId xmlns:a16="http://schemas.microsoft.com/office/drawing/2014/main" id="{D0E7CA02-37CD-4C15-AECF-3DECE604F646}"/>
              </a:ext>
            </a:extLst>
          </p:cNvPr>
          <p:cNvSpPr>
            <a:spLocks noGrp="1"/>
          </p:cNvSpPr>
          <p:nvPr>
            <p:ph type="body" sz="quarter" idx="13"/>
          </p:nvPr>
        </p:nvSpPr>
        <p:spPr/>
        <p:txBody>
          <a:bodyPr/>
          <a:lstStyle/>
          <a:p>
            <a:pPr marL="0" indent="0">
              <a:buNone/>
            </a:pPr>
            <a:r>
              <a:rPr lang="fr-FR" dirty="0"/>
              <a:t>Parlons laïcité avec les parents d’élèves</a:t>
            </a:r>
          </a:p>
        </p:txBody>
      </p:sp>
      <p:sp>
        <p:nvSpPr>
          <p:cNvPr id="29" name="Titre 28">
            <a:extLst>
              <a:ext uri="{FF2B5EF4-FFF2-40B4-BE49-F238E27FC236}">
                <a16:creationId xmlns:a16="http://schemas.microsoft.com/office/drawing/2014/main" id="{55663CF6-490A-4AFA-A03E-F3D0284F45B5}"/>
              </a:ext>
            </a:extLst>
          </p:cNvPr>
          <p:cNvSpPr>
            <a:spLocks noGrp="1"/>
          </p:cNvSpPr>
          <p:nvPr>
            <p:ph type="title"/>
          </p:nvPr>
        </p:nvSpPr>
        <p:spPr>
          <a:xfrm>
            <a:off x="395536" y="483518"/>
            <a:ext cx="8424000" cy="720000"/>
          </a:xfrm>
        </p:spPr>
        <p:txBody>
          <a:bodyPr/>
          <a:lstStyle/>
          <a:p>
            <a:pPr algn="r"/>
            <a:r>
              <a:rPr lang="fr-FR" dirty="0"/>
              <a:t>Expliquer et partager les missions de l’École </a:t>
            </a:r>
            <a:br>
              <a:rPr lang="fr-FR" dirty="0"/>
            </a:br>
            <a:r>
              <a:rPr lang="fr-FR" dirty="0"/>
              <a:t>et le rôle protecteur du principe de laïcité à l’École</a:t>
            </a:r>
            <a:br>
              <a:rPr lang="fr-FR" dirty="0"/>
            </a:br>
            <a:endParaRPr lang="fr-FR" dirty="0"/>
          </a:p>
        </p:txBody>
      </p:sp>
      <p:sp>
        <p:nvSpPr>
          <p:cNvPr id="3" name="Espace réservé du texte 2">
            <a:extLst>
              <a:ext uri="{FF2B5EF4-FFF2-40B4-BE49-F238E27FC236}">
                <a16:creationId xmlns:a16="http://schemas.microsoft.com/office/drawing/2014/main" id="{95D34B53-DAD2-48A3-848A-A94604072402}"/>
              </a:ext>
            </a:extLst>
          </p:cNvPr>
          <p:cNvSpPr>
            <a:spLocks noGrp="1"/>
          </p:cNvSpPr>
          <p:nvPr>
            <p:ph type="body" sz="quarter" idx="14"/>
          </p:nvPr>
        </p:nvSpPr>
        <p:spPr>
          <a:xfrm>
            <a:off x="359999" y="1275606"/>
            <a:ext cx="8423999" cy="3456384"/>
          </a:xfrm>
        </p:spPr>
        <p:txBody>
          <a:bodyPr/>
          <a:lstStyle/>
          <a:p>
            <a:pPr>
              <a:spcAft>
                <a:spcPts val="0"/>
              </a:spcAft>
            </a:pPr>
            <a:r>
              <a:rPr lang="fr-FR" sz="1400" b="1" dirty="0"/>
              <a:t>Ce que signifie une école laïque</a:t>
            </a:r>
          </a:p>
          <a:p>
            <a:pPr>
              <a:spcAft>
                <a:spcPts val="0"/>
              </a:spcAft>
            </a:pPr>
            <a:endParaRPr lang="fr-FR" b="1" dirty="0"/>
          </a:p>
          <a:p>
            <a:pPr marL="171450" indent="-171450">
              <a:spcAft>
                <a:spcPts val="0"/>
              </a:spcAft>
              <a:buFont typeface="Arial" panose="020B0604020202020204" pitchFamily="34" charset="0"/>
              <a:buChar char="•"/>
            </a:pPr>
            <a:r>
              <a:rPr lang="fr-FR" sz="1200" b="1" dirty="0"/>
              <a:t>L’École publique, un choix républicain</a:t>
            </a:r>
          </a:p>
          <a:p>
            <a:pPr>
              <a:spcAft>
                <a:spcPts val="0"/>
              </a:spcAft>
            </a:pPr>
            <a:r>
              <a:rPr lang="fr-FR" sz="1200" dirty="0"/>
              <a:t>En inscrivant leur enfant, les parents s’engagent à respecter les savoirs enseignés et les valeurs de la République transmises aux élèves</a:t>
            </a:r>
          </a:p>
          <a:p>
            <a:pPr>
              <a:spcAft>
                <a:spcPts val="0"/>
              </a:spcAft>
            </a:pPr>
            <a:endParaRPr lang="fr-FR" sz="1200" dirty="0"/>
          </a:p>
          <a:p>
            <a:pPr marL="171450" indent="-171450">
              <a:spcAft>
                <a:spcPts val="0"/>
              </a:spcAft>
              <a:buFont typeface="Arial" panose="020B0604020202020204" pitchFamily="34" charset="0"/>
              <a:buChar char="•"/>
            </a:pPr>
            <a:r>
              <a:rPr lang="fr-FR" sz="1200" b="1" dirty="0"/>
              <a:t>La laïcité, fondement de l’école</a:t>
            </a:r>
          </a:p>
          <a:p>
            <a:pPr>
              <a:spcAft>
                <a:spcPts val="0"/>
              </a:spcAft>
            </a:pPr>
            <a:r>
              <a:rPr lang="fr-FR" sz="1200" dirty="0"/>
              <a:t>Liberté : permettre à l’élève de penser librement, à l’abri de toute pression religieuse ou idéologique</a:t>
            </a:r>
          </a:p>
          <a:p>
            <a:pPr>
              <a:spcAft>
                <a:spcPts val="0"/>
              </a:spcAft>
            </a:pPr>
            <a:r>
              <a:rPr lang="fr-FR" sz="1200" dirty="0"/>
              <a:t>Égalité : refuser les discriminations, garantir les mêmes enseignements à tous</a:t>
            </a:r>
          </a:p>
          <a:p>
            <a:pPr>
              <a:spcAft>
                <a:spcPts val="0"/>
              </a:spcAft>
            </a:pPr>
            <a:r>
              <a:rPr lang="fr-FR" sz="1200" dirty="0"/>
              <a:t>Fraternité : promouvoir le respect, la solidarité, une vie scolaire apaisée</a:t>
            </a:r>
          </a:p>
          <a:p>
            <a:pPr>
              <a:spcAft>
                <a:spcPts val="0"/>
              </a:spcAft>
            </a:pPr>
            <a:endParaRPr lang="fr-FR" sz="1200" dirty="0"/>
          </a:p>
          <a:p>
            <a:pPr marL="171450" indent="-171450">
              <a:spcAft>
                <a:spcPts val="0"/>
              </a:spcAft>
              <a:buFont typeface="Arial" panose="020B0604020202020204" pitchFamily="34" charset="0"/>
              <a:buChar char="•"/>
            </a:pPr>
            <a:r>
              <a:rPr lang="fr-FR" sz="1200" b="1" dirty="0"/>
              <a:t>Des règles communes pour tous</a:t>
            </a:r>
          </a:p>
          <a:p>
            <a:pPr>
              <a:spcAft>
                <a:spcPts val="0"/>
              </a:spcAft>
            </a:pPr>
            <a:r>
              <a:rPr lang="fr-FR" sz="1200" dirty="0"/>
              <a:t>Aucune conviction personnelle ne justifie un refus des enseignements. Les signes religieux ostensibles sont interdits pour les élèves. </a:t>
            </a:r>
          </a:p>
          <a:p>
            <a:pPr>
              <a:spcAft>
                <a:spcPts val="0"/>
              </a:spcAft>
            </a:pPr>
            <a:endParaRPr lang="fr-FR" sz="1200" dirty="0"/>
          </a:p>
          <a:p>
            <a:pPr marL="171450" indent="-171450">
              <a:spcAft>
                <a:spcPts val="0"/>
              </a:spcAft>
              <a:buFont typeface="Arial" panose="020B0604020202020204" pitchFamily="34" charset="0"/>
              <a:buChar char="•"/>
            </a:pPr>
            <a:r>
              <a:rPr lang="fr-FR" sz="1200" b="1" dirty="0"/>
              <a:t>Un lien de confiance</a:t>
            </a:r>
          </a:p>
          <a:p>
            <a:pPr>
              <a:spcAft>
                <a:spcPts val="0"/>
              </a:spcAft>
            </a:pPr>
            <a:r>
              <a:rPr lang="fr-FR" sz="1200" dirty="0"/>
              <a:t>L’école permet l’accès au savoir dans un cadre commun et laïque qui repose d’abord sur la confiance en l’École</a:t>
            </a:r>
          </a:p>
          <a:p>
            <a:endParaRPr lang="fr-FR" dirty="0"/>
          </a:p>
          <a:p>
            <a:r>
              <a:rPr lang="fr-FR" dirty="0"/>
              <a:t>	</a:t>
            </a:r>
          </a:p>
        </p:txBody>
      </p:sp>
    </p:spTree>
    <p:extLst>
      <p:ext uri="{BB962C8B-B14F-4D97-AF65-F5344CB8AC3E}">
        <p14:creationId xmlns:p14="http://schemas.microsoft.com/office/powerpoint/2010/main" val="271284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4</a:t>
            </a:fld>
            <a:endParaRPr lang="fr-FR" dirty="0"/>
          </a:p>
        </p:txBody>
      </p:sp>
      <p:sp>
        <p:nvSpPr>
          <p:cNvPr id="30" name="Espace réservé du texte 29">
            <a:extLst>
              <a:ext uri="{FF2B5EF4-FFF2-40B4-BE49-F238E27FC236}">
                <a16:creationId xmlns:a16="http://schemas.microsoft.com/office/drawing/2014/main" id="{D0E7CA02-37CD-4C15-AECF-3DECE604F646}"/>
              </a:ext>
            </a:extLst>
          </p:cNvPr>
          <p:cNvSpPr>
            <a:spLocks noGrp="1"/>
          </p:cNvSpPr>
          <p:nvPr>
            <p:ph type="body" sz="quarter" idx="13"/>
          </p:nvPr>
        </p:nvSpPr>
        <p:spPr/>
        <p:txBody>
          <a:bodyPr/>
          <a:lstStyle/>
          <a:p>
            <a:pPr marL="0" indent="0">
              <a:buNone/>
            </a:pPr>
            <a:r>
              <a:rPr lang="fr-FR" dirty="0"/>
              <a:t>Parlons laïcité avec les parents d’élèves</a:t>
            </a:r>
          </a:p>
        </p:txBody>
      </p:sp>
      <p:sp>
        <p:nvSpPr>
          <p:cNvPr id="29" name="Titre 28">
            <a:extLst>
              <a:ext uri="{FF2B5EF4-FFF2-40B4-BE49-F238E27FC236}">
                <a16:creationId xmlns:a16="http://schemas.microsoft.com/office/drawing/2014/main" id="{55663CF6-490A-4AFA-A03E-F3D0284F45B5}"/>
              </a:ext>
            </a:extLst>
          </p:cNvPr>
          <p:cNvSpPr>
            <a:spLocks noGrp="1"/>
          </p:cNvSpPr>
          <p:nvPr>
            <p:ph type="title"/>
          </p:nvPr>
        </p:nvSpPr>
        <p:spPr>
          <a:xfrm>
            <a:off x="1187624" y="411511"/>
            <a:ext cx="7740391" cy="432048"/>
          </a:xfrm>
        </p:spPr>
        <p:txBody>
          <a:bodyPr/>
          <a:lstStyle/>
          <a:p>
            <a:pPr algn="ctr"/>
            <a:r>
              <a:rPr lang="fr-FR" dirty="0"/>
              <a:t>Les enjeux</a:t>
            </a:r>
            <a:br>
              <a:rPr lang="fr-FR" dirty="0"/>
            </a:br>
            <a:endParaRPr lang="fr-FR" dirty="0"/>
          </a:p>
        </p:txBody>
      </p:sp>
      <p:sp>
        <p:nvSpPr>
          <p:cNvPr id="3" name="Espace réservé du texte 2">
            <a:extLst>
              <a:ext uri="{FF2B5EF4-FFF2-40B4-BE49-F238E27FC236}">
                <a16:creationId xmlns:a16="http://schemas.microsoft.com/office/drawing/2014/main" id="{95D34B53-DAD2-48A3-848A-A94604072402}"/>
              </a:ext>
            </a:extLst>
          </p:cNvPr>
          <p:cNvSpPr>
            <a:spLocks noGrp="1"/>
          </p:cNvSpPr>
          <p:nvPr>
            <p:ph type="body" sz="quarter" idx="14"/>
          </p:nvPr>
        </p:nvSpPr>
        <p:spPr>
          <a:xfrm>
            <a:off x="360000" y="987574"/>
            <a:ext cx="8423999" cy="3744416"/>
          </a:xfrm>
        </p:spPr>
        <p:txBody>
          <a:bodyPr/>
          <a:lstStyle/>
          <a:p>
            <a:pPr>
              <a:spcAft>
                <a:spcPts val="0"/>
              </a:spcAft>
            </a:pPr>
            <a:r>
              <a:rPr lang="fr-FR" sz="1400" dirty="0"/>
              <a:t>Améliorer la perception et la représentation de l’école laïque auprès des parents d’élèves</a:t>
            </a:r>
            <a:endParaRPr lang="fr-FR" u="sng" dirty="0"/>
          </a:p>
          <a:p>
            <a:pPr marL="423450" lvl="1" indent="-171450">
              <a:lnSpc>
                <a:spcPct val="150000"/>
              </a:lnSpc>
              <a:spcAft>
                <a:spcPts val="0"/>
              </a:spcAft>
              <a:buFont typeface="Wingdings" panose="05000000000000000000" pitchFamily="2" charset="2"/>
              <a:buChar char="Ø"/>
            </a:pPr>
            <a:r>
              <a:rPr lang="fr-FR" sz="1200" dirty="0"/>
              <a:t>L’école laïque garantit les droits des enfants, notamment le droit à l’instruction</a:t>
            </a:r>
          </a:p>
          <a:p>
            <a:pPr marL="423450" lvl="1" indent="-171450">
              <a:lnSpc>
                <a:spcPct val="150000"/>
              </a:lnSpc>
              <a:spcAft>
                <a:spcPts val="0"/>
              </a:spcAft>
              <a:buFont typeface="Wingdings" panose="05000000000000000000" pitchFamily="2" charset="2"/>
              <a:buChar char="Ø"/>
            </a:pPr>
            <a:r>
              <a:rPr lang="fr-FR" sz="1200" dirty="0"/>
              <a:t>L’école laïque garantit l’égalité d’accès aux apprentissages, à la réussite et au bien-être des élèves</a:t>
            </a:r>
          </a:p>
          <a:p>
            <a:pPr marL="423450" lvl="1" indent="-171450">
              <a:lnSpc>
                <a:spcPct val="150000"/>
              </a:lnSpc>
              <a:spcAft>
                <a:spcPts val="0"/>
              </a:spcAft>
              <a:buFont typeface="Wingdings" panose="05000000000000000000" pitchFamily="2" charset="2"/>
              <a:buChar char="Ø"/>
            </a:pPr>
            <a:r>
              <a:rPr lang="fr-FR" sz="1200" dirty="0"/>
              <a:t>L’école laïque garantit l’égalité de traitement de tous les élèves</a:t>
            </a:r>
          </a:p>
          <a:p>
            <a:pPr marL="423450" lvl="1" indent="-171450">
              <a:lnSpc>
                <a:spcPct val="150000"/>
              </a:lnSpc>
              <a:spcAft>
                <a:spcPts val="0"/>
              </a:spcAft>
              <a:buFont typeface="Wingdings" panose="05000000000000000000" pitchFamily="2" charset="2"/>
              <a:buChar char="Ø"/>
            </a:pPr>
            <a:r>
              <a:rPr lang="fr-FR" sz="1200" dirty="0"/>
              <a:t>L’école laïque favorise l’apprentissage de la vie en collectivité</a:t>
            </a:r>
          </a:p>
          <a:p>
            <a:endParaRPr lang="fr-FR" sz="1200" strike="sngStrike" dirty="0"/>
          </a:p>
          <a:p>
            <a:pPr>
              <a:spcAft>
                <a:spcPts val="0"/>
              </a:spcAft>
            </a:pPr>
            <a:r>
              <a:rPr lang="fr-FR" sz="1400" dirty="0"/>
              <a:t>Expliciter la laïcité et les valeurs de la République dans :</a:t>
            </a:r>
          </a:p>
          <a:p>
            <a:pPr marL="423450" lvl="1" indent="-171450">
              <a:lnSpc>
                <a:spcPct val="150000"/>
              </a:lnSpc>
              <a:spcAft>
                <a:spcPts val="0"/>
              </a:spcAft>
              <a:buFont typeface="Wingdings" panose="05000000000000000000" pitchFamily="2" charset="2"/>
              <a:buChar char="Ø"/>
            </a:pPr>
            <a:r>
              <a:rPr lang="fr-FR" sz="1200" dirty="0"/>
              <a:t>Les règles de fonctionnement de l’école</a:t>
            </a:r>
          </a:p>
          <a:p>
            <a:pPr marL="423450" lvl="1" indent="-171450">
              <a:lnSpc>
                <a:spcPct val="150000"/>
              </a:lnSpc>
              <a:spcAft>
                <a:spcPts val="0"/>
              </a:spcAft>
              <a:buFont typeface="Wingdings" panose="05000000000000000000" pitchFamily="2" charset="2"/>
              <a:buChar char="Ø"/>
            </a:pPr>
            <a:r>
              <a:rPr lang="fr-FR" sz="1200" dirty="0"/>
              <a:t>Le projet éducatif de l’école et de l’établissement</a:t>
            </a:r>
          </a:p>
          <a:p>
            <a:pPr marL="423450" lvl="1" indent="-171450">
              <a:lnSpc>
                <a:spcPct val="150000"/>
              </a:lnSpc>
              <a:spcAft>
                <a:spcPts val="0"/>
              </a:spcAft>
              <a:buFont typeface="Wingdings" panose="05000000000000000000" pitchFamily="2" charset="2"/>
              <a:buChar char="Ø"/>
            </a:pPr>
            <a:r>
              <a:rPr lang="fr-FR" sz="1200" dirty="0"/>
              <a:t>Les enseignements et la vie scolaire</a:t>
            </a:r>
          </a:p>
        </p:txBody>
      </p:sp>
    </p:spTree>
    <p:extLst>
      <p:ext uri="{BB962C8B-B14F-4D97-AF65-F5344CB8AC3E}">
        <p14:creationId xmlns:p14="http://schemas.microsoft.com/office/powerpoint/2010/main" val="59767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Espace réservé du texte 5">
            <a:extLst>
              <a:ext uri="{FF2B5EF4-FFF2-40B4-BE49-F238E27FC236}">
                <a16:creationId xmlns:a16="http://schemas.microsoft.com/office/drawing/2014/main" id="{CC461604-E58A-498C-8376-03127C3CD962}"/>
              </a:ext>
            </a:extLst>
          </p:cNvPr>
          <p:cNvSpPr>
            <a:spLocks noGrp="1"/>
          </p:cNvSpPr>
          <p:nvPr>
            <p:ph type="body" sz="quarter" idx="13"/>
          </p:nvPr>
        </p:nvSpPr>
        <p:spPr>
          <a:xfrm>
            <a:off x="3312000" y="180000"/>
            <a:ext cx="5472000" cy="138920"/>
          </a:xfrm>
        </p:spPr>
        <p:txBody>
          <a:bodyPr/>
          <a:lstStyle/>
          <a:p>
            <a:pPr marL="0" indent="0">
              <a:buNone/>
            </a:pPr>
            <a:r>
              <a:rPr lang="fr-FR" dirty="0"/>
              <a:t>Parlons laïcité avec les parents d’élèves</a:t>
            </a:r>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endParaRPr lang="fr-FR" sz="1400" dirty="0"/>
          </a:p>
          <a:p>
            <a:pPr marL="285750" indent="-285750" algn="just">
              <a:buFont typeface="Wingdings" panose="05000000000000000000" pitchFamily="2" charset="2"/>
              <a:buChar char="Ø"/>
            </a:pPr>
            <a:endParaRPr lang="fr-FR" sz="1200" dirty="0">
              <a:latin typeface="Marianne" panose="02000000000000000000" pitchFamily="2" charset="0"/>
            </a:endParaRPr>
          </a:p>
          <a:p>
            <a:pPr marL="0" indent="0" algn="just">
              <a:buNone/>
            </a:pPr>
            <a:endParaRPr lang="fr-FR" sz="1400" dirty="0">
              <a:solidFill>
                <a:schemeClr val="tx2">
                  <a:lumMod val="40000"/>
                  <a:lumOff val="60000"/>
                </a:schemeClr>
              </a:solidFill>
            </a:endParaRPr>
          </a:p>
          <a:p>
            <a:pPr marL="0" indent="0" algn="l">
              <a:buNone/>
            </a:pPr>
            <a:endParaRPr lang="fr-FR" sz="800" dirty="0">
              <a:latin typeface="Marianne" panose="02000000000000000000" pitchFamily="2" charset="0"/>
            </a:endParaRPr>
          </a:p>
        </p:txBody>
      </p:sp>
      <p:sp>
        <p:nvSpPr>
          <p:cNvPr id="7" name="Titre 6"/>
          <p:cNvSpPr>
            <a:spLocks noGrp="1"/>
          </p:cNvSpPr>
          <p:nvPr>
            <p:ph type="title"/>
          </p:nvPr>
        </p:nvSpPr>
        <p:spPr>
          <a:xfrm>
            <a:off x="1403648" y="483517"/>
            <a:ext cx="7380352" cy="466129"/>
          </a:xfrm>
        </p:spPr>
        <p:txBody>
          <a:bodyPr vert="horz" lIns="0" tIns="0" rIns="0" bIns="0" rtlCol="0" anchor="t" anchorCtr="0">
            <a:noAutofit/>
          </a:bodyPr>
          <a:lstStyle/>
          <a:p>
            <a:pPr algn="ctr"/>
            <a:r>
              <a:rPr lang="fr-FR" dirty="0"/>
              <a:t>Les enjeux</a:t>
            </a:r>
          </a:p>
        </p:txBody>
      </p:sp>
      <p:sp>
        <p:nvSpPr>
          <p:cNvPr id="9" name="Zone de texte 5">
            <a:extLst>
              <a:ext uri="{FF2B5EF4-FFF2-40B4-BE49-F238E27FC236}">
                <a16:creationId xmlns:a16="http://schemas.microsoft.com/office/drawing/2014/main" id="{4BED31FD-C081-4AEC-B50D-A9DD2746E66A}"/>
              </a:ext>
            </a:extLst>
          </p:cNvPr>
          <p:cNvSpPr txBox="1"/>
          <p:nvPr/>
        </p:nvSpPr>
        <p:spPr>
          <a:xfrm>
            <a:off x="226719" y="1707654"/>
            <a:ext cx="2745708" cy="273630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rgbClr val="000091"/>
                </a:solidFill>
                <a:latin typeface="Marianne" panose="02000000000000000000" pitchFamily="2" charset="0"/>
                <a:ea typeface="Franklin Gothic Book" panose="020B0503020102020204" pitchFamily="34" charset="0"/>
                <a:cs typeface="Calibri" panose="020F0502020204030204" pitchFamily="34" charset="0"/>
              </a:rPr>
              <a:t>Anticiper les éléments de discours </a:t>
            </a:r>
          </a:p>
          <a:p>
            <a:pPr marL="171450" indent="-171450">
              <a:lnSpc>
                <a:spcPct val="107000"/>
              </a:lnSpc>
              <a:spcAft>
                <a:spcPts val="400"/>
              </a:spcAft>
              <a:buFont typeface="Arial" panose="020B0604020202020204" pitchFamily="34" charset="0"/>
              <a:buChar char="•"/>
              <a:defRPr/>
            </a:pPr>
            <a:r>
              <a:rPr lang="fr-FR" sz="1100" b="1" dirty="0">
                <a:latin typeface="Marianne" panose="02000000000000000000" pitchFamily="2" charset="0"/>
              </a:rPr>
              <a:t>Article L.111-1 du code de l’éducation </a:t>
            </a:r>
          </a:p>
          <a:p>
            <a:pPr marL="171450" indent="-171450">
              <a:lnSpc>
                <a:spcPct val="107000"/>
              </a:lnSpc>
              <a:spcAft>
                <a:spcPts val="400"/>
              </a:spcAft>
              <a:buFont typeface="Arial" panose="020B0604020202020204" pitchFamily="34" charset="0"/>
              <a:buChar char="•"/>
              <a:defRPr/>
            </a:pPr>
            <a:r>
              <a:rPr lang="fr-FR" sz="1100" dirty="0">
                <a:latin typeface="Marianne" panose="02000000000000000000" pitchFamily="2" charset="0"/>
              </a:rPr>
              <a:t>Les règles et les enseignements de l’école garant de la liberté, de l’égalité et de la fraternité </a:t>
            </a:r>
          </a:p>
          <a:p>
            <a:pPr marL="171450" indent="-171450">
              <a:lnSpc>
                <a:spcPct val="107000"/>
              </a:lnSpc>
              <a:spcAft>
                <a:spcPts val="400"/>
              </a:spcAft>
              <a:buFont typeface="Arial" panose="020B0604020202020204" pitchFamily="34" charset="0"/>
              <a:buChar char="•"/>
              <a:defRPr/>
            </a:pPr>
            <a:r>
              <a:rPr lang="fr-FR" sz="1100" dirty="0">
                <a:latin typeface="Marianne" panose="02000000000000000000" pitchFamily="2" charset="0"/>
              </a:rPr>
              <a:t>L’obligation de neutralité des personnels, garantie de la liberté de conscience des élèves et de l’égalité de traitement</a:t>
            </a:r>
          </a:p>
        </p:txBody>
      </p:sp>
      <p:sp>
        <p:nvSpPr>
          <p:cNvPr id="8" name="Zone de texte 5">
            <a:extLst>
              <a:ext uri="{FF2B5EF4-FFF2-40B4-BE49-F238E27FC236}">
                <a16:creationId xmlns:a16="http://schemas.microsoft.com/office/drawing/2014/main" id="{4BED31FD-C081-4AEC-B50D-A9DD2746E66A}"/>
              </a:ext>
            </a:extLst>
          </p:cNvPr>
          <p:cNvSpPr txBox="1"/>
          <p:nvPr/>
        </p:nvSpPr>
        <p:spPr>
          <a:xfrm>
            <a:off x="3199146" y="1707654"/>
            <a:ext cx="2745708" cy="2808312"/>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pPr>
            <a:r>
              <a:rPr lang="fr-FR" sz="1400" b="1" dirty="0">
                <a:solidFill>
                  <a:srgbClr val="000091"/>
                </a:solidFill>
                <a:latin typeface="Marianne" panose="02000000000000000000" pitchFamily="2" charset="0"/>
              </a:rPr>
              <a:t>Signaler et répondre</a:t>
            </a:r>
          </a:p>
          <a:p>
            <a:endParaRPr lang="fr-FR" sz="1200" b="1"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Rappeler l’importance du signalement des situations et l’accompagnement des EAVR</a:t>
            </a:r>
          </a:p>
          <a:p>
            <a:pPr marL="171450" indent="-171450">
              <a:buFont typeface="Arial" panose="020B0604020202020204" pitchFamily="34" charset="0"/>
              <a:buChar char="•"/>
            </a:pPr>
            <a:endParaRPr lang="fr-FR" sz="1100"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Présenter un protocole de gestion des atteintes à la laïcité</a:t>
            </a:r>
          </a:p>
          <a:p>
            <a:pPr marL="171450" indent="-171450">
              <a:buFont typeface="Arial" panose="020B0604020202020204" pitchFamily="34" charset="0"/>
              <a:buChar char="•"/>
            </a:pPr>
            <a:endParaRPr lang="fr-FR" sz="1100"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Répondre aux contestations d’enseignement et aux discours remettant en cause le principe de laïcité</a:t>
            </a:r>
          </a:p>
          <a:p>
            <a:pPr marL="742950" lvl="1" indent="-285750" algn="just">
              <a:buFont typeface="Arial" panose="020B0604020202020204" pitchFamily="34" charset="0"/>
              <a:buChar char="•"/>
            </a:pPr>
            <a:endParaRPr lang="fr-FR" sz="1400" dirty="0">
              <a:latin typeface="Marianne" panose="02000000000000000000" pitchFamily="2" charset="0"/>
            </a:endParaRPr>
          </a:p>
        </p:txBody>
      </p:sp>
      <p:sp>
        <p:nvSpPr>
          <p:cNvPr id="12" name="Zone de texte 5">
            <a:extLst>
              <a:ext uri="{FF2B5EF4-FFF2-40B4-BE49-F238E27FC236}">
                <a16:creationId xmlns:a16="http://schemas.microsoft.com/office/drawing/2014/main" id="{4BED31FD-C081-4AEC-B50D-A9DD2746E66A}"/>
              </a:ext>
            </a:extLst>
          </p:cNvPr>
          <p:cNvSpPr txBox="1"/>
          <p:nvPr/>
        </p:nvSpPr>
        <p:spPr>
          <a:xfrm>
            <a:off x="6171573" y="1707655"/>
            <a:ext cx="2745708" cy="273630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lvl="1">
              <a:lnSpc>
                <a:spcPct val="107000"/>
              </a:lnSpc>
              <a:spcAft>
                <a:spcPts val="400"/>
              </a:spcAft>
              <a:defRPr/>
            </a:pPr>
            <a:r>
              <a:rPr lang="fr-FR" sz="1400" b="1" dirty="0">
                <a:solidFill>
                  <a:srgbClr val="000091"/>
                </a:solidFill>
                <a:latin typeface="Marianne" panose="02000000000000000000" pitchFamily="2" charset="0"/>
                <a:ea typeface="Franklin Gothic Book" panose="020B0503020102020204" pitchFamily="34" charset="0"/>
                <a:cs typeface="Calibri" panose="020F0502020204030204" pitchFamily="34" charset="0"/>
              </a:rPr>
              <a:t>Mobiliser et fédérer</a:t>
            </a:r>
          </a:p>
          <a:p>
            <a:pPr marL="0" lvl="1">
              <a:lnSpc>
                <a:spcPct val="107000"/>
              </a:lnSpc>
              <a:spcAft>
                <a:spcPts val="400"/>
              </a:spcAft>
              <a:defRPr/>
            </a:pPr>
            <a:endParaRPr lang="fr-FR" sz="1200"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Actions éducatives, notamment autour de la journée du 9 décembre</a:t>
            </a:r>
          </a:p>
          <a:p>
            <a:pPr marL="171450" indent="-171450">
              <a:buFont typeface="Arial" panose="020B0604020202020204" pitchFamily="34" charset="0"/>
              <a:buChar char="•"/>
            </a:pPr>
            <a:endParaRPr lang="fr-FR" sz="1100"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Pédagogie sur la place des croyances et des savoirs</a:t>
            </a:r>
          </a:p>
          <a:p>
            <a:pPr marL="171450" indent="-171450">
              <a:buFont typeface="Arial" panose="020B0604020202020204" pitchFamily="34" charset="0"/>
              <a:buChar char="•"/>
            </a:pPr>
            <a:endParaRPr lang="fr-FR" sz="1100" dirty="0">
              <a:latin typeface="Marianne" panose="02000000000000000000" pitchFamily="2" charset="0"/>
            </a:endParaRPr>
          </a:p>
          <a:p>
            <a:pPr marL="171450" indent="-171450">
              <a:buFont typeface="Arial" panose="020B0604020202020204" pitchFamily="34" charset="0"/>
              <a:buChar char="•"/>
            </a:pPr>
            <a:r>
              <a:rPr lang="fr-FR" sz="1100" dirty="0">
                <a:latin typeface="Marianne" panose="02000000000000000000" pitchFamily="2" charset="0"/>
              </a:rPr>
              <a:t>Culture d’établissement pour valoriser les valeurs de la République</a:t>
            </a:r>
          </a:p>
        </p:txBody>
      </p:sp>
      <p:sp>
        <p:nvSpPr>
          <p:cNvPr id="13" name="Espace réservé du texte 2">
            <a:extLst>
              <a:ext uri="{FF2B5EF4-FFF2-40B4-BE49-F238E27FC236}">
                <a16:creationId xmlns:a16="http://schemas.microsoft.com/office/drawing/2014/main" id="{789FD9E4-D6B1-4397-BF88-5915CB5DB177}"/>
              </a:ext>
            </a:extLst>
          </p:cNvPr>
          <p:cNvSpPr>
            <a:spLocks noGrp="1"/>
          </p:cNvSpPr>
          <p:nvPr>
            <p:ph type="body" sz="quarter" idx="14"/>
          </p:nvPr>
        </p:nvSpPr>
        <p:spPr>
          <a:xfrm>
            <a:off x="226719" y="1076928"/>
            <a:ext cx="8690561" cy="466130"/>
          </a:xfrm>
        </p:spPr>
        <p:txBody>
          <a:bodyPr/>
          <a:lstStyle/>
          <a:p>
            <a:pPr>
              <a:spcAft>
                <a:spcPts val="0"/>
              </a:spcAft>
            </a:pPr>
            <a:r>
              <a:rPr lang="fr-FR" sz="1400" b="1" dirty="0"/>
              <a:t>Objectif : assurer la cohésion de l’équipe pédagogique et éducative sur l’application du principe de laïcité</a:t>
            </a:r>
          </a:p>
        </p:txBody>
      </p:sp>
    </p:spTree>
    <p:extLst>
      <p:ext uri="{BB962C8B-B14F-4D97-AF65-F5344CB8AC3E}">
        <p14:creationId xmlns:p14="http://schemas.microsoft.com/office/powerpoint/2010/main" val="363680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6</a:t>
            </a:fld>
            <a:endParaRPr lang="fr-FR" dirty="0"/>
          </a:p>
        </p:txBody>
      </p:sp>
      <p:sp>
        <p:nvSpPr>
          <p:cNvPr id="30" name="Espace réservé du texte 29">
            <a:extLst>
              <a:ext uri="{FF2B5EF4-FFF2-40B4-BE49-F238E27FC236}">
                <a16:creationId xmlns:a16="http://schemas.microsoft.com/office/drawing/2014/main" id="{D0E7CA02-37CD-4C15-AECF-3DECE604F646}"/>
              </a:ext>
            </a:extLst>
          </p:cNvPr>
          <p:cNvSpPr>
            <a:spLocks noGrp="1"/>
          </p:cNvSpPr>
          <p:nvPr>
            <p:ph type="body" sz="quarter" idx="13"/>
          </p:nvPr>
        </p:nvSpPr>
        <p:spPr/>
        <p:txBody>
          <a:bodyPr/>
          <a:lstStyle/>
          <a:p>
            <a:pPr marL="0" indent="0">
              <a:buNone/>
            </a:pPr>
            <a:r>
              <a:rPr lang="fr-FR" dirty="0"/>
              <a:t>Parlons laïcité avec les parents d’élèves</a:t>
            </a:r>
          </a:p>
        </p:txBody>
      </p:sp>
      <p:sp>
        <p:nvSpPr>
          <p:cNvPr id="31" name="Espace réservé du texte 30">
            <a:extLst>
              <a:ext uri="{FF2B5EF4-FFF2-40B4-BE49-F238E27FC236}">
                <a16:creationId xmlns:a16="http://schemas.microsoft.com/office/drawing/2014/main" id="{D72BB6C6-9780-4372-817F-778D347D90DB}"/>
              </a:ext>
            </a:extLst>
          </p:cNvPr>
          <p:cNvSpPr>
            <a:spLocks noGrp="1"/>
          </p:cNvSpPr>
          <p:nvPr>
            <p:ph type="body" sz="quarter" idx="14"/>
          </p:nvPr>
        </p:nvSpPr>
        <p:spPr>
          <a:xfrm>
            <a:off x="366590" y="1664971"/>
            <a:ext cx="8093841" cy="720080"/>
          </a:xfrm>
        </p:spPr>
        <p:txBody>
          <a:bodyPr/>
          <a:lstStyle/>
          <a:p>
            <a:pPr marL="285750" indent="-285750" algn="just">
              <a:buFont typeface="Wingdings" panose="05000000000000000000" pitchFamily="2" charset="2"/>
              <a:buChar char="Ø"/>
            </a:pPr>
            <a:r>
              <a:rPr lang="fr-FR" sz="1200" b="0" dirty="0">
                <a:latin typeface="Marianne" panose="02000000000000000000" pitchFamily="2" charset="0"/>
              </a:rPr>
              <a:t>Lors de la journée de rentrée ou lors des temps de concertation avec les enseignants </a:t>
            </a:r>
          </a:p>
          <a:p>
            <a:pPr marL="285750" indent="-285750" algn="just">
              <a:buFont typeface="Wingdings" panose="05000000000000000000" pitchFamily="2" charset="2"/>
              <a:buChar char="Ø"/>
            </a:pPr>
            <a:r>
              <a:rPr lang="fr-FR" sz="1200" b="0" dirty="0">
                <a:latin typeface="Marianne" panose="02000000000000000000" pitchFamily="2" charset="0"/>
              </a:rPr>
              <a:t>A la demande de parents d’élèves</a:t>
            </a:r>
          </a:p>
          <a:p>
            <a:pPr marL="285750" indent="-285750" algn="just">
              <a:buFont typeface="Wingdings" panose="05000000000000000000" pitchFamily="2" charset="2"/>
              <a:buChar char="Ø"/>
            </a:pPr>
            <a:r>
              <a:rPr lang="fr-FR" sz="1200" b="0" dirty="0">
                <a:latin typeface="Marianne" panose="02000000000000000000" pitchFamily="2" charset="0"/>
              </a:rPr>
              <a:t>Lors de chaque opportunité de rencontre avec les parents</a:t>
            </a:r>
            <a:endParaRPr lang="fr-FR" sz="1050" b="0" dirty="0">
              <a:latin typeface="Marianne" panose="02000000000000000000" pitchFamily="2" charset="0"/>
            </a:endParaRPr>
          </a:p>
          <a:p>
            <a:endParaRPr lang="fr-FR" dirty="0"/>
          </a:p>
        </p:txBody>
      </p:sp>
      <p:sp>
        <p:nvSpPr>
          <p:cNvPr id="29" name="Titre 28">
            <a:extLst>
              <a:ext uri="{FF2B5EF4-FFF2-40B4-BE49-F238E27FC236}">
                <a16:creationId xmlns:a16="http://schemas.microsoft.com/office/drawing/2014/main" id="{55663CF6-490A-4AFA-A03E-F3D0284F45B5}"/>
              </a:ext>
            </a:extLst>
          </p:cNvPr>
          <p:cNvSpPr>
            <a:spLocks noGrp="1"/>
          </p:cNvSpPr>
          <p:nvPr>
            <p:ph type="title"/>
          </p:nvPr>
        </p:nvSpPr>
        <p:spPr>
          <a:xfrm>
            <a:off x="471596" y="382448"/>
            <a:ext cx="8424000" cy="720000"/>
          </a:xfrm>
        </p:spPr>
        <p:txBody>
          <a:bodyPr/>
          <a:lstStyle/>
          <a:p>
            <a:pPr algn="ctr"/>
            <a:r>
              <a:rPr lang="fr-FR" dirty="0">
                <a:solidFill>
                  <a:srgbClr val="000000"/>
                </a:solidFill>
                <a:latin typeface="Marianne" panose="02000000000000000000" pitchFamily="2" charset="0"/>
              </a:rPr>
              <a:t>Partager et promouvoir la laïcité </a:t>
            </a:r>
            <a:br>
              <a:rPr lang="fr-FR" dirty="0">
                <a:solidFill>
                  <a:srgbClr val="000000"/>
                </a:solidFill>
                <a:latin typeface="Marianne" panose="02000000000000000000" pitchFamily="2" charset="0"/>
              </a:rPr>
            </a:br>
            <a:r>
              <a:rPr lang="fr-FR" dirty="0">
                <a:solidFill>
                  <a:srgbClr val="000000"/>
                </a:solidFill>
                <a:latin typeface="Marianne" panose="02000000000000000000" pitchFamily="2" charset="0"/>
              </a:rPr>
              <a:t>auprès des parents d’élèves</a:t>
            </a:r>
            <a:endParaRPr lang="fr-FR" dirty="0"/>
          </a:p>
        </p:txBody>
      </p:sp>
      <p:sp>
        <p:nvSpPr>
          <p:cNvPr id="12" name="Espace réservé du texte 2">
            <a:extLst>
              <a:ext uri="{FF2B5EF4-FFF2-40B4-BE49-F238E27FC236}">
                <a16:creationId xmlns:a16="http://schemas.microsoft.com/office/drawing/2014/main" id="{5C408169-B209-4BDB-9E74-262EE3C4A8ED}"/>
              </a:ext>
            </a:extLst>
          </p:cNvPr>
          <p:cNvSpPr txBox="1">
            <a:spLocks/>
          </p:cNvSpPr>
          <p:nvPr/>
        </p:nvSpPr>
        <p:spPr bwMode="gray">
          <a:xfrm>
            <a:off x="360000" y="1289188"/>
            <a:ext cx="8557280" cy="41116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arianne" panose="02000000000000000000" pitchFamily="2" charset="0"/>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arianne" panose="02000000000000000000" pitchFamily="2" charset="0"/>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arianne" panose="02000000000000000000" pitchFamily="2" charset="0"/>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arianne" panose="02000000000000000000" pitchFamily="2" charset="0"/>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pPr>
            <a:r>
              <a:rPr lang="fr-FR" sz="1400" b="1" dirty="0"/>
              <a:t>Objectif : présenter la laïcité aux parents d’élèves</a:t>
            </a:r>
          </a:p>
        </p:txBody>
      </p:sp>
      <p:sp>
        <p:nvSpPr>
          <p:cNvPr id="13" name="Zone de texte 5">
            <a:extLst>
              <a:ext uri="{FF2B5EF4-FFF2-40B4-BE49-F238E27FC236}">
                <a16:creationId xmlns:a16="http://schemas.microsoft.com/office/drawing/2014/main" id="{76A31F95-B441-41F4-A4C6-5C0B65C123A3}"/>
              </a:ext>
            </a:extLst>
          </p:cNvPr>
          <p:cNvSpPr txBox="1"/>
          <p:nvPr/>
        </p:nvSpPr>
        <p:spPr>
          <a:xfrm>
            <a:off x="200326" y="2427734"/>
            <a:ext cx="2381998" cy="216024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rgbClr val="5555C1"/>
                </a:solidFill>
                <a:latin typeface="Marianne" panose="02000000000000000000" pitchFamily="2" charset="0"/>
                <a:ea typeface="Franklin Gothic Book" panose="020B0503020102020204" pitchFamily="34" charset="0"/>
                <a:cs typeface="Calibri" panose="020F0502020204030204" pitchFamily="34" charset="0"/>
              </a:rPr>
              <a:t>Sensibiliser</a:t>
            </a:r>
          </a:p>
          <a:p>
            <a:pPr marL="285750" indent="-285750">
              <a:lnSpc>
                <a:spcPct val="107000"/>
              </a:lnSpc>
              <a:spcAft>
                <a:spcPts val="400"/>
              </a:spcAft>
              <a:buFont typeface="Arial" panose="020B0604020202020204" pitchFamily="34" charset="0"/>
              <a:buChar char="•"/>
              <a:defRPr/>
            </a:pPr>
            <a:r>
              <a:rPr lang="fr-FR" sz="1100" b="1" dirty="0">
                <a:latin typeface="Marianne" panose="02000000000000000000" pitchFamily="2" charset="0"/>
              </a:rPr>
              <a:t>S’appuyer sur la Charte de la laïcité à l’École</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La laïcité, garantie de la liberté, de l’égalité et de la fraternité des élèves</a:t>
            </a:r>
          </a:p>
          <a:p>
            <a:pPr marL="285750" indent="-285750">
              <a:lnSpc>
                <a:spcPct val="107000"/>
              </a:lnSpc>
              <a:spcAft>
                <a:spcPts val="400"/>
              </a:spcAft>
              <a:buFont typeface="Arial" panose="020B0604020202020204" pitchFamily="34" charset="0"/>
              <a:buChar char="•"/>
              <a:defRPr/>
            </a:pPr>
            <a:endParaRPr lang="fr-FR" sz="1100" b="1" dirty="0">
              <a:latin typeface="Marianne" panose="02000000000000000000" pitchFamily="2" charset="0"/>
            </a:endParaRPr>
          </a:p>
        </p:txBody>
      </p:sp>
      <p:sp>
        <p:nvSpPr>
          <p:cNvPr id="14" name="Zone de texte 5">
            <a:extLst>
              <a:ext uri="{FF2B5EF4-FFF2-40B4-BE49-F238E27FC236}">
                <a16:creationId xmlns:a16="http://schemas.microsoft.com/office/drawing/2014/main" id="{166C0ED8-4FBB-4424-8D26-3E08603DF74B}"/>
              </a:ext>
            </a:extLst>
          </p:cNvPr>
          <p:cNvSpPr txBox="1"/>
          <p:nvPr/>
        </p:nvSpPr>
        <p:spPr>
          <a:xfrm>
            <a:off x="2782650" y="2427734"/>
            <a:ext cx="2381998" cy="216024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rgbClr val="5555C1"/>
                </a:solidFill>
                <a:latin typeface="Marianne" panose="02000000000000000000" pitchFamily="2" charset="0"/>
                <a:ea typeface="Franklin Gothic Book" panose="020B0503020102020204" pitchFamily="34" charset="0"/>
                <a:cs typeface="Calibri" panose="020F0502020204030204" pitchFamily="34" charset="0"/>
              </a:rPr>
              <a:t>Dialoguer</a:t>
            </a:r>
          </a:p>
          <a:p>
            <a:pPr marL="285750" indent="-285750">
              <a:lnSpc>
                <a:spcPct val="107000"/>
              </a:lnSpc>
              <a:spcAft>
                <a:spcPts val="400"/>
              </a:spcAft>
              <a:buFont typeface="Arial" panose="020B0604020202020204" pitchFamily="34" charset="0"/>
              <a:buChar char="•"/>
              <a:defRPr/>
            </a:pPr>
            <a:r>
              <a:rPr lang="fr-FR" sz="1100" b="1" dirty="0">
                <a:latin typeface="Marianne" panose="02000000000000000000" pitchFamily="2" charset="0"/>
              </a:rPr>
              <a:t>Questionner les représentations des parents d’élèves </a:t>
            </a:r>
          </a:p>
          <a:p>
            <a:pPr>
              <a:lnSpc>
                <a:spcPct val="107000"/>
              </a:lnSpc>
              <a:spcAft>
                <a:spcPts val="400"/>
              </a:spcAft>
              <a:defRPr/>
            </a:pPr>
            <a:endParaRPr lang="fr-FR" sz="1100" b="1" dirty="0">
              <a:latin typeface="Marianne" panose="02000000000000000000" pitchFamily="2" charset="0"/>
            </a:endParaRPr>
          </a:p>
        </p:txBody>
      </p:sp>
      <p:sp>
        <p:nvSpPr>
          <p:cNvPr id="15" name="Zone de texte 5">
            <a:extLst>
              <a:ext uri="{FF2B5EF4-FFF2-40B4-BE49-F238E27FC236}">
                <a16:creationId xmlns:a16="http://schemas.microsoft.com/office/drawing/2014/main" id="{26FB1E27-EDCA-4E45-BB7A-BB09685F6921}"/>
              </a:ext>
            </a:extLst>
          </p:cNvPr>
          <p:cNvSpPr txBox="1"/>
          <p:nvPr/>
        </p:nvSpPr>
        <p:spPr>
          <a:xfrm>
            <a:off x="5364088" y="2427733"/>
            <a:ext cx="3578700" cy="2153319"/>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rgbClr val="5555C1"/>
                </a:solidFill>
                <a:latin typeface="Marianne" panose="02000000000000000000" pitchFamily="2" charset="0"/>
                <a:ea typeface="Franklin Gothic Book" panose="020B0503020102020204" pitchFamily="34" charset="0"/>
                <a:cs typeface="Calibri" panose="020F0502020204030204" pitchFamily="34" charset="0"/>
              </a:rPr>
              <a:t>Expliquer</a:t>
            </a:r>
          </a:p>
          <a:p>
            <a:pPr marL="285750" indent="-285750">
              <a:lnSpc>
                <a:spcPct val="107000"/>
              </a:lnSpc>
              <a:spcAft>
                <a:spcPts val="400"/>
              </a:spcAft>
              <a:buFont typeface="Arial" panose="020B0604020202020204" pitchFamily="34" charset="0"/>
              <a:buChar char="•"/>
              <a:defRPr/>
            </a:pPr>
            <a:r>
              <a:rPr lang="fr-FR" sz="1100" b="1" dirty="0">
                <a:latin typeface="Marianne" panose="02000000000000000000" pitchFamily="2" charset="0"/>
              </a:rPr>
              <a:t>Le </a:t>
            </a:r>
            <a:r>
              <a:rPr lang="fr-FR" sz="1100" b="1"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caractère obligatoire et le </a:t>
            </a:r>
            <a:r>
              <a:rPr lang="fr-FR" sz="1100" b="1" dirty="0">
                <a:latin typeface="Marianne" panose="02000000000000000000" pitchFamily="2" charset="0"/>
              </a:rPr>
              <a:t>sens des enseignements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L’approche laïque des faits religieux dans les enseignements pour une culture commune et une ouverture à l’autre</a:t>
            </a:r>
          </a:p>
          <a:p>
            <a:pPr>
              <a:lnSpc>
                <a:spcPct val="107000"/>
              </a:lnSpc>
              <a:spcAft>
                <a:spcPts val="400"/>
              </a:spcAft>
              <a:defRPr/>
            </a:pPr>
            <a:endParaRPr lang="fr-FR" sz="1100" dirty="0">
              <a:solidFill>
                <a:prstClr val="black"/>
              </a:solidFill>
              <a:latin typeface="Marianne" panose="02000000000000000000" pitchFamily="2" charset="0"/>
              <a:cs typeface="Calibri" panose="020F0502020204030204" pitchFamily="34" charset="0"/>
            </a:endParaRPr>
          </a:p>
          <a:p>
            <a:pPr marL="285750" indent="-285750">
              <a:lnSpc>
                <a:spcPct val="107000"/>
              </a:lnSpc>
              <a:spcAft>
                <a:spcPts val="400"/>
              </a:spcAft>
              <a:buFont typeface="Arial" panose="020B0604020202020204" pitchFamily="34" charset="0"/>
              <a:buChar char="•"/>
              <a:defRPr/>
            </a:pPr>
            <a:endParaRPr lang="fr-FR" sz="1100" b="1" dirty="0">
              <a:latin typeface="Marianne" panose="02000000000000000000" pitchFamily="2" charset="0"/>
            </a:endParaRPr>
          </a:p>
          <a:p>
            <a:pPr marL="285750" indent="-285750">
              <a:lnSpc>
                <a:spcPct val="107000"/>
              </a:lnSpc>
              <a:spcAft>
                <a:spcPts val="400"/>
              </a:spcAft>
              <a:buFont typeface="Arial" panose="020B0604020202020204" pitchFamily="34" charset="0"/>
              <a:buChar char="•"/>
              <a:defRPr/>
            </a:pPr>
            <a:endParaRPr lang="fr-FR" sz="1100" dirty="0">
              <a:solidFill>
                <a:schemeClr val="tx1"/>
              </a:solidFill>
              <a:latin typeface="Marianne" panose="02000000000000000000" pitchFamily="2" charset="0"/>
              <a:ea typeface="Franklin Gothic Book" panose="020B0503020102020204" pitchFamily="34" charset="0"/>
              <a:cs typeface="Calibri" panose="020F0502020204030204" pitchFamily="34" charset="0"/>
            </a:endParaRPr>
          </a:p>
        </p:txBody>
      </p:sp>
    </p:spTree>
    <p:extLst>
      <p:ext uri="{BB962C8B-B14F-4D97-AF65-F5344CB8AC3E}">
        <p14:creationId xmlns:p14="http://schemas.microsoft.com/office/powerpoint/2010/main" val="422566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bldP spid="12" grpId="0" build="p"/>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7</a:t>
            </a:fld>
            <a:endParaRPr lang="fr-FR" dirty="0"/>
          </a:p>
        </p:txBody>
      </p:sp>
      <p:sp>
        <p:nvSpPr>
          <p:cNvPr id="16" name="Espace réservé du texte 29">
            <a:extLst>
              <a:ext uri="{FF2B5EF4-FFF2-40B4-BE49-F238E27FC236}">
                <a16:creationId xmlns:a16="http://schemas.microsoft.com/office/drawing/2014/main" id="{FC702312-7663-4E95-9530-7D400100930C}"/>
              </a:ext>
            </a:extLst>
          </p:cNvPr>
          <p:cNvSpPr>
            <a:spLocks noGrp="1"/>
          </p:cNvSpPr>
          <p:nvPr>
            <p:ph type="body" sz="quarter" idx="13"/>
          </p:nvPr>
        </p:nvSpPr>
        <p:spPr/>
        <p:txBody>
          <a:bodyPr/>
          <a:lstStyle/>
          <a:p>
            <a:pPr marL="0" indent="0">
              <a:buNone/>
            </a:pPr>
            <a:r>
              <a:rPr lang="fr-FR" dirty="0"/>
              <a:t>Parlons laïcité avec les parents d’élèves</a:t>
            </a:r>
          </a:p>
        </p:txBody>
      </p:sp>
      <p:sp>
        <p:nvSpPr>
          <p:cNvPr id="2" name="Espace réservé du texte 1">
            <a:extLst>
              <a:ext uri="{FF2B5EF4-FFF2-40B4-BE49-F238E27FC236}">
                <a16:creationId xmlns:a16="http://schemas.microsoft.com/office/drawing/2014/main" id="{1455E870-C582-40C1-83FB-BF7774E52410}"/>
              </a:ext>
            </a:extLst>
          </p:cNvPr>
          <p:cNvSpPr>
            <a:spLocks noGrp="1"/>
          </p:cNvSpPr>
          <p:nvPr>
            <p:ph type="body" sz="quarter" idx="14"/>
          </p:nvPr>
        </p:nvSpPr>
        <p:spPr>
          <a:xfrm>
            <a:off x="305761" y="1503915"/>
            <a:ext cx="8532477" cy="491771"/>
          </a:xfrm>
        </p:spPr>
        <p:txBody>
          <a:bodyPr/>
          <a:lstStyle/>
          <a:p>
            <a:r>
              <a:rPr lang="fr-FR" sz="1400" b="1" dirty="0"/>
              <a:t>Objectif : pistes d’actions à tous les personnels pour favoriser le dialogue avec les parents</a:t>
            </a:r>
          </a:p>
          <a:p>
            <a:endParaRPr lang="fr-FR" sz="1400" b="1" dirty="0"/>
          </a:p>
          <a:p>
            <a:pPr marL="423450" lvl="1" indent="-171450">
              <a:lnSpc>
                <a:spcPct val="150000"/>
              </a:lnSpc>
              <a:spcAft>
                <a:spcPts val="800"/>
              </a:spcAft>
              <a:buFont typeface="Wingdings" panose="05000000000000000000" pitchFamily="2" charset="2"/>
              <a:buChar char="Ø"/>
            </a:pPr>
            <a:r>
              <a:rPr lang="fr-FR" sz="1200" dirty="0"/>
              <a:t>S’appuyer sur les parents engagés pour renforcer le lien école-famille et promouvoir les valeurs de la République</a:t>
            </a:r>
          </a:p>
          <a:p>
            <a:pPr marL="423450" lvl="1" indent="-171450">
              <a:lnSpc>
                <a:spcPct val="150000"/>
              </a:lnSpc>
              <a:buFont typeface="Wingdings" panose="05000000000000000000" pitchFamily="2" charset="2"/>
              <a:buChar char="Ø"/>
            </a:pPr>
            <a:r>
              <a:rPr lang="fr-FR" sz="1200" dirty="0"/>
              <a:t>Fournir des repères clairs, accessibles et officiels sur le principe de laïcité à l’École</a:t>
            </a:r>
          </a:p>
          <a:p>
            <a:pPr marL="423450" lvl="1" indent="-171450">
              <a:lnSpc>
                <a:spcPct val="150000"/>
              </a:lnSpc>
              <a:buFont typeface="Wingdings" panose="05000000000000000000" pitchFamily="2" charset="2"/>
              <a:buChar char="Ø"/>
            </a:pPr>
            <a:r>
              <a:rPr lang="fr-FR" sz="1200" dirty="0"/>
              <a:t>Expliquer, rassurer, rappeler les valeurs de la République</a:t>
            </a:r>
          </a:p>
          <a:p>
            <a:pPr marL="423450" lvl="1" indent="-171450">
              <a:lnSpc>
                <a:spcPct val="150000"/>
              </a:lnSpc>
              <a:buFont typeface="Wingdings" panose="05000000000000000000" pitchFamily="2" charset="2"/>
              <a:buChar char="Ø"/>
            </a:pPr>
            <a:r>
              <a:rPr lang="fr-FR" sz="1200" dirty="0"/>
              <a:t>Impliquer, accueillir, renforcer le lien École-famille</a:t>
            </a:r>
          </a:p>
        </p:txBody>
      </p:sp>
      <p:sp>
        <p:nvSpPr>
          <p:cNvPr id="21" name="Titre 28">
            <a:extLst>
              <a:ext uri="{FF2B5EF4-FFF2-40B4-BE49-F238E27FC236}">
                <a16:creationId xmlns:a16="http://schemas.microsoft.com/office/drawing/2014/main" id="{B1BE6E13-4DC6-433D-8859-D6404DC7A7CC}"/>
              </a:ext>
            </a:extLst>
          </p:cNvPr>
          <p:cNvSpPr txBox="1">
            <a:spLocks/>
          </p:cNvSpPr>
          <p:nvPr/>
        </p:nvSpPr>
        <p:spPr bwMode="gray">
          <a:xfrm>
            <a:off x="1187624" y="343006"/>
            <a:ext cx="7775928" cy="100460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arianne" panose="02000000000000000000" pitchFamily="2" charset="0"/>
                <a:ea typeface="+mj-ea"/>
                <a:cs typeface="+mj-cs"/>
              </a:defRPr>
            </a:lvl1pPr>
          </a:lstStyle>
          <a:p>
            <a:pPr algn="ctr"/>
            <a:r>
              <a:rPr lang="fr-FR" sz="2000" dirty="0"/>
              <a:t>Pilotage éducatif : investir les temps et les espaces pour informer et sensibiliser les parents d’élèves</a:t>
            </a:r>
          </a:p>
        </p:txBody>
      </p:sp>
    </p:spTree>
    <p:extLst>
      <p:ext uri="{BB962C8B-B14F-4D97-AF65-F5344CB8AC3E}">
        <p14:creationId xmlns:p14="http://schemas.microsoft.com/office/powerpoint/2010/main" val="3934521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8</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3" name="Espace réservé du texte 2">
            <a:extLst>
              <a:ext uri="{FF2B5EF4-FFF2-40B4-BE49-F238E27FC236}">
                <a16:creationId xmlns:a16="http://schemas.microsoft.com/office/drawing/2014/main" id="{80CCB72A-A899-4C9F-B0A6-AC089C3F4702}"/>
              </a:ext>
            </a:extLst>
          </p:cNvPr>
          <p:cNvSpPr>
            <a:spLocks noGrp="1"/>
          </p:cNvSpPr>
          <p:nvPr>
            <p:ph type="body" sz="quarter" idx="13"/>
          </p:nvPr>
        </p:nvSpPr>
        <p:spPr/>
        <p:txBody>
          <a:bodyPr/>
          <a:lstStyle/>
          <a:p>
            <a:pPr marL="0" indent="0">
              <a:buNone/>
            </a:pPr>
            <a:r>
              <a:rPr lang="fr-FR" dirty="0"/>
              <a:t>Parlons laïcité avec les parents d’élèves</a:t>
            </a:r>
          </a:p>
          <a:p>
            <a:endParaRPr lang="fr-FR" dirty="0"/>
          </a:p>
        </p:txBody>
      </p:sp>
      <p:sp>
        <p:nvSpPr>
          <p:cNvPr id="13" name="Titre 12">
            <a:extLst>
              <a:ext uri="{FF2B5EF4-FFF2-40B4-BE49-F238E27FC236}">
                <a16:creationId xmlns:a16="http://schemas.microsoft.com/office/drawing/2014/main" id="{35735D90-A4D6-40D5-B9AE-95F63EDF2147}"/>
              </a:ext>
            </a:extLst>
          </p:cNvPr>
          <p:cNvSpPr>
            <a:spLocks noGrp="1"/>
          </p:cNvSpPr>
          <p:nvPr>
            <p:ph type="title"/>
          </p:nvPr>
        </p:nvSpPr>
        <p:spPr>
          <a:xfrm>
            <a:off x="1187623" y="360000"/>
            <a:ext cx="7883943" cy="627574"/>
          </a:xfrm>
        </p:spPr>
        <p:txBody>
          <a:bodyPr/>
          <a:lstStyle/>
          <a:p>
            <a:pPr algn="ctr"/>
            <a:r>
              <a:rPr lang="fr-FR" sz="2000" dirty="0"/>
              <a:t>Pilotage éducatif : investir les temps et les espaces pour informer et sensibiliser les parents d’élèves</a:t>
            </a:r>
          </a:p>
        </p:txBody>
      </p:sp>
      <p:sp>
        <p:nvSpPr>
          <p:cNvPr id="12" name="Espace réservé du texte 1">
            <a:extLst>
              <a:ext uri="{FF2B5EF4-FFF2-40B4-BE49-F238E27FC236}">
                <a16:creationId xmlns:a16="http://schemas.microsoft.com/office/drawing/2014/main" id="{1C3F1FAE-8DDB-4464-B462-099E1DB085BC}"/>
              </a:ext>
            </a:extLst>
          </p:cNvPr>
          <p:cNvSpPr>
            <a:spLocks noGrp="1"/>
          </p:cNvSpPr>
          <p:nvPr>
            <p:ph type="body" sz="quarter" idx="14"/>
          </p:nvPr>
        </p:nvSpPr>
        <p:spPr>
          <a:xfrm>
            <a:off x="359998" y="1565198"/>
            <a:ext cx="8423999" cy="3218302"/>
          </a:xfrm>
        </p:spPr>
        <p:txBody>
          <a:bodyPr/>
          <a:lstStyle/>
          <a:p>
            <a:r>
              <a:rPr lang="fr-FR" sz="1400" b="1" dirty="0"/>
              <a:t>Objectif : pistes pour le chef d’établissement</a:t>
            </a:r>
          </a:p>
        </p:txBody>
      </p:sp>
      <p:pic>
        <p:nvPicPr>
          <p:cNvPr id="5" name="Image 4">
            <a:extLst>
              <a:ext uri="{FF2B5EF4-FFF2-40B4-BE49-F238E27FC236}">
                <a16:creationId xmlns:a16="http://schemas.microsoft.com/office/drawing/2014/main" id="{E35D82BA-DCCA-438D-BF59-ADD64A51492A}"/>
              </a:ext>
            </a:extLst>
          </p:cNvPr>
          <p:cNvPicPr>
            <a:picLocks noChangeAspect="1"/>
          </p:cNvPicPr>
          <p:nvPr/>
        </p:nvPicPr>
        <p:blipFill>
          <a:blip r:embed="rId3"/>
          <a:stretch>
            <a:fillRect/>
          </a:stretch>
        </p:blipFill>
        <p:spPr>
          <a:xfrm>
            <a:off x="14174" y="2126645"/>
            <a:ext cx="5112568" cy="2617039"/>
          </a:xfrm>
          <a:prstGeom prst="rect">
            <a:avLst/>
          </a:prstGeom>
        </p:spPr>
      </p:pic>
      <p:pic>
        <p:nvPicPr>
          <p:cNvPr id="9" name="Image 8"/>
          <p:cNvPicPr>
            <a:picLocks noChangeAspect="1"/>
          </p:cNvPicPr>
          <p:nvPr/>
        </p:nvPicPr>
        <p:blipFill>
          <a:blip r:embed="rId4"/>
          <a:stretch>
            <a:fillRect/>
          </a:stretch>
        </p:blipFill>
        <p:spPr>
          <a:xfrm>
            <a:off x="4860031" y="2058810"/>
            <a:ext cx="3923965" cy="2724690"/>
          </a:xfrm>
          <a:prstGeom prst="rect">
            <a:avLst/>
          </a:prstGeom>
        </p:spPr>
      </p:pic>
    </p:spTree>
    <p:extLst>
      <p:ext uri="{BB962C8B-B14F-4D97-AF65-F5344CB8AC3E}">
        <p14:creationId xmlns:p14="http://schemas.microsoft.com/office/powerpoint/2010/main" val="996408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r>
              <a:rPr lang="fr-FR" dirty="0"/>
              <a:t>SDS SD SVR – Bureau des valeurs de la République</a:t>
            </a:r>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9</a:t>
            </a:fld>
            <a:endParaRPr lang="fr-FR" dirty="0"/>
          </a:p>
        </p:txBody>
      </p:sp>
      <p:sp>
        <p:nvSpPr>
          <p:cNvPr id="30" name="Espace réservé du texte 29">
            <a:extLst>
              <a:ext uri="{FF2B5EF4-FFF2-40B4-BE49-F238E27FC236}">
                <a16:creationId xmlns:a16="http://schemas.microsoft.com/office/drawing/2014/main" id="{D0E7CA02-37CD-4C15-AECF-3DECE604F646}"/>
              </a:ext>
            </a:extLst>
          </p:cNvPr>
          <p:cNvSpPr>
            <a:spLocks noGrp="1"/>
          </p:cNvSpPr>
          <p:nvPr>
            <p:ph type="body" sz="quarter" idx="13"/>
          </p:nvPr>
        </p:nvSpPr>
        <p:spPr/>
        <p:txBody>
          <a:bodyPr/>
          <a:lstStyle/>
          <a:p>
            <a:pPr marL="0" indent="0">
              <a:buNone/>
            </a:pPr>
            <a:r>
              <a:rPr lang="fr-FR" dirty="0"/>
              <a:t>Parlons laïcité avec les parents d’élèves</a:t>
            </a:r>
          </a:p>
        </p:txBody>
      </p:sp>
      <p:sp>
        <p:nvSpPr>
          <p:cNvPr id="29" name="Titre 28">
            <a:extLst>
              <a:ext uri="{FF2B5EF4-FFF2-40B4-BE49-F238E27FC236}">
                <a16:creationId xmlns:a16="http://schemas.microsoft.com/office/drawing/2014/main" id="{55663CF6-490A-4AFA-A03E-F3D0284F45B5}"/>
              </a:ext>
            </a:extLst>
          </p:cNvPr>
          <p:cNvSpPr>
            <a:spLocks noGrp="1"/>
          </p:cNvSpPr>
          <p:nvPr>
            <p:ph type="title"/>
          </p:nvPr>
        </p:nvSpPr>
        <p:spPr>
          <a:xfrm>
            <a:off x="1301839" y="343971"/>
            <a:ext cx="7596375" cy="720000"/>
          </a:xfrm>
        </p:spPr>
        <p:txBody>
          <a:bodyPr/>
          <a:lstStyle/>
          <a:p>
            <a:pPr algn="r"/>
            <a:r>
              <a:rPr lang="fr-FR" sz="2000" dirty="0"/>
              <a:t>Pilotage pédagogique et éducatif : investir les temps et les espaces pour informer et sensibiliser les parents d’élèves</a:t>
            </a:r>
            <a:br>
              <a:rPr lang="fr-FR" sz="2000" dirty="0"/>
            </a:br>
            <a:endParaRPr lang="fr-FR" sz="2000" dirty="0"/>
          </a:p>
        </p:txBody>
      </p:sp>
      <p:sp>
        <p:nvSpPr>
          <p:cNvPr id="3" name="Espace réservé du texte 2">
            <a:extLst>
              <a:ext uri="{FF2B5EF4-FFF2-40B4-BE49-F238E27FC236}">
                <a16:creationId xmlns:a16="http://schemas.microsoft.com/office/drawing/2014/main" id="{95D34B53-DAD2-48A3-848A-A94604072402}"/>
              </a:ext>
            </a:extLst>
          </p:cNvPr>
          <p:cNvSpPr>
            <a:spLocks noGrp="1"/>
          </p:cNvSpPr>
          <p:nvPr>
            <p:ph type="body" sz="quarter" idx="14"/>
          </p:nvPr>
        </p:nvSpPr>
        <p:spPr>
          <a:xfrm>
            <a:off x="611560" y="1347614"/>
            <a:ext cx="8423999" cy="3528392"/>
          </a:xfrm>
        </p:spPr>
        <p:txBody>
          <a:bodyPr numCol="1"/>
          <a:lstStyle/>
          <a:p>
            <a:r>
              <a:rPr lang="fr-FR" sz="1400" b="1" dirty="0"/>
              <a:t>Objectif : investir les temps et les espaces éducatifs</a:t>
            </a:r>
            <a:endParaRPr lang="fr-FR" sz="1000" b="1" dirty="0"/>
          </a:p>
        </p:txBody>
      </p:sp>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9662"/>
            <a:ext cx="5803127" cy="3264260"/>
          </a:xfrm>
          <a:prstGeom prst="rect">
            <a:avLst/>
          </a:prstGeom>
        </p:spPr>
      </p:pic>
      <p:sp>
        <p:nvSpPr>
          <p:cNvPr id="15" name="Zone de texte 5">
            <a:extLst>
              <a:ext uri="{FF2B5EF4-FFF2-40B4-BE49-F238E27FC236}">
                <a16:creationId xmlns:a16="http://schemas.microsoft.com/office/drawing/2014/main" id="{166C0ED8-4FBB-4424-8D26-3E08603DF74B}"/>
              </a:ext>
            </a:extLst>
          </p:cNvPr>
          <p:cNvSpPr txBox="1"/>
          <p:nvPr/>
        </p:nvSpPr>
        <p:spPr>
          <a:xfrm>
            <a:off x="6228344" y="2165457"/>
            <a:ext cx="2381998" cy="2232248"/>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85750" indent="-285750">
              <a:lnSpc>
                <a:spcPct val="107000"/>
              </a:lnSpc>
              <a:spcAft>
                <a:spcPts val="400"/>
              </a:spcAft>
              <a:buFont typeface="Arial" panose="020B0604020202020204" pitchFamily="34" charset="0"/>
              <a:buChar char="•"/>
              <a:defRPr/>
            </a:pPr>
            <a:r>
              <a:rPr lang="fr-FR" sz="1100" b="1" dirty="0">
                <a:latin typeface="Marianne" panose="02000000000000000000" pitchFamily="2" charset="0"/>
              </a:rPr>
              <a:t>Développer les compétences des agents  par la formation continue ou via  l’entretien du PPCR (partie coopérer avec les parents). </a:t>
            </a:r>
          </a:p>
          <a:p>
            <a:pPr marL="285750" indent="-285750">
              <a:lnSpc>
                <a:spcPct val="107000"/>
              </a:lnSpc>
              <a:spcAft>
                <a:spcPts val="400"/>
              </a:spcAft>
              <a:buFont typeface="Arial" panose="020B0604020202020204" pitchFamily="34" charset="0"/>
              <a:buChar char="•"/>
              <a:defRPr/>
            </a:pPr>
            <a:endParaRPr lang="fr-FR" sz="1100" b="1" dirty="0">
              <a:latin typeface="Marianne" panose="02000000000000000000" pitchFamily="2" charset="0"/>
            </a:endParaRPr>
          </a:p>
        </p:txBody>
      </p:sp>
    </p:spTree>
    <p:extLst>
      <p:ext uri="{BB962C8B-B14F-4D97-AF65-F5344CB8AC3E}">
        <p14:creationId xmlns:p14="http://schemas.microsoft.com/office/powerpoint/2010/main" val="3005903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A2DB7D-CCA6-4D69-9D2E-F847EECB56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www.w3.org/XML/1998/namespace"/>
    <ds:schemaRef ds:uri="http://purl.org/dc/dcmityp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163</TotalTime>
  <Words>2138</Words>
  <Application>Microsoft Office PowerPoint</Application>
  <PresentationFormat>Affichage à l'écran (16:9)</PresentationFormat>
  <Paragraphs>210</Paragraphs>
  <Slides>10</Slides>
  <Notes>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Arial</vt:lpstr>
      <vt:lpstr>Calibri</vt:lpstr>
      <vt:lpstr>Franklin Gothic Book</vt:lpstr>
      <vt:lpstr>Marianne</vt:lpstr>
      <vt:lpstr>Wingdings</vt:lpstr>
      <vt:lpstr>MINISTÈRIEL</vt:lpstr>
      <vt:lpstr>Présentation PowerPoint</vt:lpstr>
      <vt:lpstr>Parlons laïcité avec les parents d’élèves </vt:lpstr>
      <vt:lpstr>Expliquer et partager les missions de l’École  et le rôle protecteur du principe de laïcité à l’École </vt:lpstr>
      <vt:lpstr>Les enjeux </vt:lpstr>
      <vt:lpstr>Les enjeux</vt:lpstr>
      <vt:lpstr>Partager et promouvoir la laïcité  auprès des parents d’élèves</vt:lpstr>
      <vt:lpstr>Présentation PowerPoint</vt:lpstr>
      <vt:lpstr>Pilotage éducatif : investir les temps et les espaces pour informer et sensibiliser les parents d’élèves</vt:lpstr>
      <vt:lpstr>Pilotage pédagogique et éducatif : investir les temps et les espaces pour informer et sensibiliser les parents d’élèves </vt:lpstr>
      <vt:lpstr>Ressources </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FABIENNE BONTEMPI</cp:lastModifiedBy>
  <cp:revision>19</cp:revision>
  <dcterms:created xsi:type="dcterms:W3CDTF">2020-03-05T15:21:24Z</dcterms:created>
  <dcterms:modified xsi:type="dcterms:W3CDTF">2025-12-15T17:53:37Z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