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12"/>
  </p:notesMasterIdLst>
  <p:sldIdLst>
    <p:sldId id="332" r:id="rId5"/>
    <p:sldId id="346" r:id="rId6"/>
    <p:sldId id="336" r:id="rId7"/>
    <p:sldId id="338" r:id="rId8"/>
    <p:sldId id="347" r:id="rId9"/>
    <p:sldId id="345" r:id="rId10"/>
    <p:sldId id="341" r:id="rId11"/>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2"/>
            <p14:sldId id="346"/>
            <p14:sldId id="336"/>
            <p14:sldId id="338"/>
            <p14:sldId id="347"/>
            <p14:sldId id="345"/>
            <p14:sldId id="341"/>
          </p14:sldIdLst>
        </p14:section>
        <p14:section name="MÉTHODOLOGIE" id="{EB03BDE6-D677-4574-A7BF-9721F91BDEB8}">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348"/>
    <p:restoredTop sz="94660"/>
  </p:normalViewPr>
  <p:slideViewPr>
    <p:cSldViewPr showGuides="1">
      <p:cViewPr varScale="1">
        <p:scale>
          <a:sx n="93" d="100"/>
          <a:sy n="93" d="100"/>
        </p:scale>
        <p:origin x="72" y="14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15/12/2025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a:t>
            </a:fld>
            <a:endParaRPr lang="fr-FR" dirty="0"/>
          </a:p>
        </p:txBody>
      </p:sp>
    </p:spTree>
    <p:extLst>
      <p:ext uri="{BB962C8B-B14F-4D97-AF65-F5344CB8AC3E}">
        <p14:creationId xmlns:p14="http://schemas.microsoft.com/office/powerpoint/2010/main" val="420801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Article L.111-1 du code de l’éducation </a:t>
            </a:r>
          </a:p>
          <a:p>
            <a:endParaRPr lang="fr-FR" dirty="0"/>
          </a:p>
          <a:p>
            <a:r>
              <a:rPr lang="fr-FR" dirty="0"/>
              <a:t>« Pour garantir la réussite de tous, l'école se construit avec la participation des parents, quelle que soit leur origine sociale. Elle s'enrichit et se conforte par le dialogue et la coopération entre tous les acteurs de la communauté éducative.(…) »</a:t>
            </a:r>
          </a:p>
          <a:p>
            <a:endParaRPr lang="fr-FR" dirty="0"/>
          </a:p>
          <a:p>
            <a:r>
              <a:rPr lang="fr-FR" dirty="0"/>
              <a:t>« Outre la transmission des connaissances, la Nation fixe comme mission première à l'école de faire partager aux élèves les valeurs de la République. Le service public de l'éducation fait acquérir à tous les élèves le respect de l'égale dignité des êtres humains, de la liberté de conscience et de la laïcité. Par son organisation et ses méthodes, comme par la formation des maîtres qui y enseignent, il favorise la coopération entre les élèves.</a:t>
            </a:r>
          </a:p>
          <a:p>
            <a:endParaRPr lang="fr-FR" dirty="0"/>
          </a:p>
          <a:p>
            <a:r>
              <a:rPr lang="fr-FR" dirty="0"/>
              <a:t>Dans l'exercice de leurs fonctions, les personnels mettent en œuvre ces valeurs. </a:t>
            </a:r>
          </a:p>
          <a:p>
            <a:endParaRPr lang="fr-FR" dirty="0"/>
          </a:p>
          <a:p>
            <a:r>
              <a:rPr lang="fr-FR" dirty="0"/>
              <a:t>Le droit à l'éducation est garanti à chacun afin de lui permettre de développer sa personnalité, d'élever son niveau de formation initiale et continue, de s'insérer dans la vie sociale et professionnelle, d'exercer sa citoyenneté. »</a:t>
            </a: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a:t>
            </a:fld>
            <a:endParaRPr lang="fr-FR" dirty="0"/>
          </a:p>
        </p:txBody>
      </p:sp>
    </p:spTree>
    <p:extLst>
      <p:ext uri="{BB962C8B-B14F-4D97-AF65-F5344CB8AC3E}">
        <p14:creationId xmlns:p14="http://schemas.microsoft.com/office/powerpoint/2010/main" val="621315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47500" lnSpcReduction="20000"/>
          </a:bodyPr>
          <a:lstStyle/>
          <a:p>
            <a:r>
              <a:rPr lang="fr-FR" u="sng" dirty="0"/>
              <a:t>Qu’est-ce que l’école publique et laïque ?</a:t>
            </a:r>
          </a:p>
          <a:p>
            <a:endParaRPr lang="fr-FR"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Article L.111-1 du code de l'éducation </a:t>
            </a:r>
            <a:r>
              <a:rPr lang="fr-FR" dirty="0"/>
              <a:t>: « Le service public de l'éducation (...) veille à la scolarisation inclusive de tous les enfants, sans aucune distinction."</a:t>
            </a:r>
          </a:p>
          <a:p>
            <a:endParaRPr lang="fr-FR" b="1" dirty="0"/>
          </a:p>
          <a:p>
            <a:r>
              <a:rPr lang="fr-FR" b="1" dirty="0"/>
              <a:t>Article L. 141-1 du code de l'éducation </a:t>
            </a:r>
          </a:p>
          <a:p>
            <a:r>
              <a:rPr lang="fr-FR" dirty="0"/>
              <a:t>Comme il est dit au treizième alinéa du Préambule de la Constitution du 27 octobre 1946 confirmé par celui de la Constitution du 4 octobre 1958, " la Nation garantit l'égal accès de l'enfant et de l'adulte à l'instruction, à la formation et à la culture ; l'organisation de l'enseignement public gratuit et laïque à tous les degrés est un devoir de l'Etat. »</a:t>
            </a:r>
          </a:p>
          <a:p>
            <a:endParaRPr lang="fr-FR" b="1" dirty="0"/>
          </a:p>
          <a:p>
            <a:r>
              <a:rPr lang="fr-FR" b="1" dirty="0"/>
              <a:t>L’obligation de neutralité des équipes pédagogiques et éducatives</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0" dirty="0">
                <a:ea typeface="Times New Roman" panose="02020603050405020304" pitchFamily="18" charset="0"/>
                <a:cs typeface="Times New Roman" panose="02020603050405020304" pitchFamily="18" charset="0"/>
              </a:rPr>
              <a:t>Le code de la fonction publique rappelle aux fonctionnaires le devoir de discrétion, de stricte neutralité et d’égalité de traitement des usagers du service public</a:t>
            </a:r>
            <a:endParaRPr lang="fr-FR" dirty="0"/>
          </a:p>
          <a:p>
            <a:r>
              <a:rPr lang="fr-FR" dirty="0"/>
              <a:t>- Devoir de discrétion : L. 121-7 du CGFP</a:t>
            </a:r>
          </a:p>
          <a:p>
            <a:r>
              <a:rPr lang="fr-FR" dirty="0"/>
              <a:t>- Obligation de neutralité : L. 121-2 du CGFP</a:t>
            </a:r>
          </a:p>
          <a:p>
            <a:r>
              <a:rPr lang="fr-FR" dirty="0"/>
              <a:t>- Égalité de traitement des usagers du SP : L. 121-2 du CGFP</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0" dirty="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u="sng" kern="0" dirty="0">
                <a:ea typeface="Times New Roman" panose="02020603050405020304" pitchFamily="18" charset="0"/>
                <a:cs typeface="Times New Roman" panose="02020603050405020304" pitchFamily="18" charset="0"/>
              </a:rPr>
              <a:t>La laïcité à l’Ecole garantit un espace scolaire neutre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u="sng" kern="0" dirty="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0" dirty="0">
                <a:ea typeface="Times New Roman" panose="02020603050405020304" pitchFamily="18" charset="0"/>
                <a:cs typeface="Times New Roman" panose="02020603050405020304" pitchFamily="18" charset="0"/>
              </a:rPr>
              <a:t>Le règlement intérieur précise les règles de vie collective </a:t>
            </a:r>
            <a:r>
              <a:rPr lang="fr-FR" sz="1200" kern="0" dirty="0">
                <a:ea typeface="Times New Roman" panose="02020603050405020304" pitchFamily="18" charset="0"/>
                <a:cs typeface="Times New Roman" panose="02020603050405020304" pitchFamily="18" charset="0"/>
              </a:rPr>
              <a:t>applicables à tous les membres de la communauté éducative dans l'enceinte de l'établissement.</a:t>
            </a:r>
          </a:p>
          <a:p>
            <a:endParaRPr lang="fr-FR" dirty="0"/>
          </a:p>
          <a:p>
            <a:r>
              <a:rPr lang="fr-FR" b="1" dirty="0"/>
              <a:t>Circulaire n° 2011-112 du 1-8-2011 </a:t>
            </a:r>
            <a:r>
              <a:rPr lang="fr-FR" dirty="0"/>
              <a:t>: Dans les écoles primaires,</a:t>
            </a:r>
            <a:r>
              <a:rPr lang="fr-FR" baseline="0" dirty="0"/>
              <a:t> l</a:t>
            </a:r>
            <a:r>
              <a:rPr lang="fr-FR" dirty="0"/>
              <a:t>e règlement intérieur de l'école, élaboré en se fondant sur les indications données par le</a:t>
            </a:r>
            <a:r>
              <a:rPr lang="fr-FR" baseline="0" dirty="0"/>
              <a:t> </a:t>
            </a:r>
            <a:r>
              <a:rPr lang="fr-FR" dirty="0"/>
              <a:t>règlement type départemental des écoles maternelles et élémentaires publiques, précise</a:t>
            </a:r>
            <a:r>
              <a:rPr lang="fr-FR" baseline="0" dirty="0"/>
              <a:t> </a:t>
            </a:r>
            <a:r>
              <a:rPr lang="fr-FR" dirty="0"/>
              <a:t>les conditions dans lesquelles est assuré le respect des droits et des obligations de chacun</a:t>
            </a:r>
            <a:r>
              <a:rPr lang="fr-FR" baseline="0" dirty="0"/>
              <a:t> </a:t>
            </a:r>
            <a:r>
              <a:rPr lang="fr-FR" dirty="0"/>
              <a:t>des membres de la communauté éducative. Il énonce également les règles d’usage des</a:t>
            </a:r>
            <a:r>
              <a:rPr lang="fr-FR" baseline="0" dirty="0"/>
              <a:t> </a:t>
            </a:r>
            <a:r>
              <a:rPr lang="fr-FR" dirty="0"/>
              <a:t>locaux (circulaire n° 2014-088 du 9 juillet 2014). </a:t>
            </a:r>
          </a:p>
          <a:p>
            <a:r>
              <a:rPr lang="fr-FR" dirty="0"/>
              <a:t>Dans</a:t>
            </a:r>
            <a:r>
              <a:rPr lang="fr-FR" baseline="0" dirty="0"/>
              <a:t> les établissements publics locaux d’enseignement, l</a:t>
            </a:r>
            <a:r>
              <a:rPr lang="fr-FR" dirty="0"/>
              <a:t>e règlement intérieur définit les règles de vie dans l’établissement.</a:t>
            </a:r>
          </a:p>
          <a:p>
            <a:r>
              <a:rPr lang="fr-FR" dirty="0"/>
              <a:t> Il doit permettre de réguler la vie dans l'établissement et les rapports</a:t>
            </a:r>
            <a:r>
              <a:rPr lang="fr-FR" baseline="0" dirty="0"/>
              <a:t> </a:t>
            </a:r>
            <a:r>
              <a:rPr lang="fr-FR" dirty="0"/>
              <a:t>entre les différents membres de la communauté éducative par des dispositions qui</a:t>
            </a:r>
          </a:p>
          <a:p>
            <a:r>
              <a:rPr lang="fr-FR" dirty="0"/>
              <a:t>précisent l'organisation et le fonctionnement de l'établissement, et notamment, outre les</a:t>
            </a:r>
            <a:r>
              <a:rPr lang="fr-FR" baseline="0" dirty="0"/>
              <a:t> </a:t>
            </a:r>
            <a:r>
              <a:rPr lang="fr-FR" dirty="0"/>
              <a:t>horaires, récréations et interclasses, les usages des locaux et les conditions d’accès aux</a:t>
            </a:r>
            <a:r>
              <a:rPr lang="fr-FR" baseline="0" dirty="0"/>
              <a:t> </a:t>
            </a:r>
            <a:r>
              <a:rPr lang="fr-FR" dirty="0"/>
              <a:t>espaces communs.</a:t>
            </a:r>
          </a:p>
          <a:p>
            <a:r>
              <a:rPr lang="fr-FR" dirty="0"/>
              <a:t>Ces dispositions constituent la référence en matière d’application du principe de laïcité par</a:t>
            </a:r>
            <a:r>
              <a:rPr lang="fr-FR" baseline="0" dirty="0"/>
              <a:t> </a:t>
            </a:r>
            <a:r>
              <a:rPr lang="fr-FR" dirty="0"/>
              <a:t>les élèves, les personnels, les membres de la communauté éducative comme les parents</a:t>
            </a:r>
            <a:r>
              <a:rPr lang="fr-FR" baseline="0" dirty="0"/>
              <a:t> </a:t>
            </a:r>
            <a:r>
              <a:rPr lang="fr-FR" dirty="0"/>
              <a:t>qui signent le règlement intérieur en début d’année, et les intervenants extérieurs qui</a:t>
            </a:r>
            <a:r>
              <a:rPr lang="fr-FR" baseline="0" dirty="0"/>
              <a:t> </a:t>
            </a:r>
            <a:r>
              <a:rPr lang="fr-FR" dirty="0"/>
              <a:t>doivent s’y conformer.</a:t>
            </a:r>
          </a:p>
          <a:p>
            <a:r>
              <a:rPr lang="fr-FR" dirty="0"/>
              <a:t>http://www.education.gouv.fr/pid285/bulletin_officiel.html?cid_bo=57068</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0" dirty="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u="sng" dirty="0">
                <a:solidFill>
                  <a:schemeClr val="accent2">
                    <a:lumMod val="60000"/>
                    <a:lumOff val="40000"/>
                  </a:schemeClr>
                </a:solidFill>
                <a:ea typeface="Franklin Gothic Book" panose="020B0503020102020204" pitchFamily="34" charset="0"/>
                <a:cs typeface="Calibri" panose="020F0502020204030204" pitchFamily="34" charset="0"/>
              </a:rPr>
              <a:t>Programmes et enseignements laïques obligatoires</a:t>
            </a:r>
          </a:p>
          <a:p>
            <a:endParaRPr lang="fr-FR" dirty="0"/>
          </a:p>
          <a:p>
            <a:r>
              <a:rPr lang="fr-FR" b="1" dirty="0"/>
              <a:t>Article L.111-2 du code de l’éducation</a:t>
            </a:r>
          </a:p>
          <a:p>
            <a:r>
              <a:rPr lang="fr-FR" dirty="0"/>
              <a:t>« La formation scolaire favorise l'épanouissement de l'enfant, lui permet d'acquérir une culture, le prépare à la vie professionnelle et à l'exercice de ses responsabilités d'homme et de citoyen. Elle constitue la base de l'éducation permanente. Les familles sont associées à l'accomplissement de ces missions. »</a:t>
            </a:r>
          </a:p>
          <a:p>
            <a:endParaRPr lang="fr-FR" dirty="0"/>
          </a:p>
          <a:p>
            <a:r>
              <a:rPr lang="fr-FR" i="1" dirty="0"/>
              <a:t>Article 12 de la charte de la laïcité à l’école</a:t>
            </a:r>
          </a:p>
          <a:p>
            <a:r>
              <a:rPr lang="fr-FR" dirty="0"/>
              <a:t>« Les enseignements sont laïques. Afin de garantir aux élèves l'ouverture la plus objective possible à la diversité des visions du monde ainsi qu'à l'étendue et à la précision des savoirs, aucun sujet n'est a priori exclu du questionnement scientifique et pédagogique. »</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a:t>
            </a:fld>
            <a:endParaRPr lang="fr-FR" dirty="0"/>
          </a:p>
        </p:txBody>
      </p:sp>
    </p:spTree>
    <p:extLst>
      <p:ext uri="{BB962C8B-B14F-4D97-AF65-F5344CB8AC3E}">
        <p14:creationId xmlns:p14="http://schemas.microsoft.com/office/powerpoint/2010/main" val="3034977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40000" lnSpcReduction="20000"/>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b="1" u="sng" dirty="0"/>
              <a:t>La laïcité est un principe protecteur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Article 1 de la loi du 9 décembre 1905</a:t>
            </a:r>
            <a:r>
              <a:rPr lang="fr-FR" b="1" baseline="0" dirty="0"/>
              <a:t> concernant la séparation des Églises et de l’Etat </a:t>
            </a:r>
            <a:r>
              <a:rPr lang="fr-FR" baseline="0" dirty="0"/>
              <a:t>: « </a:t>
            </a:r>
            <a:r>
              <a:rPr lang="fr-FR" dirty="0"/>
              <a:t>La République assure la liberté de conscience. Elle garantit le libre exercice des cultes sous les seules restrictions édictées ci-après dans l'intérêt de l'ordre public.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dirty="0">
                <a:solidFill>
                  <a:schemeClr val="accent2">
                    <a:lumMod val="60000"/>
                    <a:lumOff val="40000"/>
                  </a:schemeClr>
                </a:solidFill>
                <a:latin typeface="Marianne" panose="02000000000000000000" pitchFamily="2" charset="0"/>
              </a:rPr>
              <a:t>La laïcité garantit la liberté de conscience à tous. Chacun est libre de croire ou de ne pas croire. Elle permet la libre expression de ses convictions, dans le respect de celles d’autrui et dans les limites de l’ordre public.</a:t>
            </a:r>
            <a:endParaRPr lang="fr-FR" b="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Référence : Article 3 de la charte de la laïcité à l’école : "La laïcité garantit la liberté de conscience à tous. Chacun est libre de croire ou de ne pas croire. Elle permet la libre expression de ses convictions, dans le respect de celles d’autrui et dans les limites de l’ordre public.«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1" u="sng" dirty="0"/>
          </a:p>
          <a:p>
            <a:r>
              <a:rPr lang="fr-FR" b="1" u="sng" dirty="0"/>
              <a:t>2. L’obligation de neutralité des équipes pédagogiques et éducatives</a:t>
            </a:r>
          </a:p>
          <a:p>
            <a:pPr marL="171450" indent="-171450">
              <a:buFont typeface="Arial" panose="020B0604020202020204" pitchFamily="34" charset="0"/>
              <a:buChar char="•"/>
            </a:pPr>
            <a:r>
              <a:rPr lang="fr-FR" dirty="0"/>
              <a:t>Les personnels n’expriment et ne manifestent aucune  conviction personnelle relative à une appartenance politique ou religieuse.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dirty="0"/>
              <a:t>Les usagers sont égaux devant le</a:t>
            </a:r>
            <a:r>
              <a:rPr lang="fr-FR" sz="1200" baseline="0" dirty="0"/>
              <a:t> service public d’éducation</a:t>
            </a:r>
            <a:r>
              <a:rPr lang="fr-FR" sz="1200" dirty="0"/>
              <a:t> et aucune discrimination ne peut être fondée sur des convictions religieuses ou philosophiques. </a:t>
            </a:r>
            <a:endParaRPr lang="fr-FR" sz="1200" dirty="0">
              <a:solidFill>
                <a:schemeClr val="accent1">
                  <a:lumMod val="75000"/>
                  <a:lumOff val="25000"/>
                </a:schemeClr>
              </a:solidFill>
            </a:endParaRPr>
          </a:p>
          <a:p>
            <a:endParaRPr lang="fr-FR" dirty="0"/>
          </a:p>
          <a:p>
            <a:r>
              <a:rPr lang="fr-FR" b="1" dirty="0"/>
              <a:t>Article L. 121-2 du Code général de la fonction publique</a:t>
            </a:r>
          </a:p>
          <a:p>
            <a:r>
              <a:rPr lang="fr-FR" dirty="0"/>
              <a:t>« Dans l’exercice de ses fonctions, l’agent public est tenu à l’obligation de neutralité. Il exerce ses fonctions dans le respect du principe de laïcité. À ce titre, il s’abstient notamment de manifester ses opinions religieuses. Il est formé à ce principe. L’agent public traite de façon égale toutes les personnes et respecte leur liberté de conscience et leur dignité. » </a:t>
            </a:r>
          </a:p>
          <a:p>
            <a:endParaRPr lang="fr-FR" dirty="0"/>
          </a:p>
          <a:p>
            <a:r>
              <a:rPr lang="fr-FR" b="1" dirty="0"/>
              <a:t>Article L. 111-3-1 du code de l’éducation </a:t>
            </a:r>
          </a:p>
          <a:p>
            <a:r>
              <a:rPr lang="fr-FR" dirty="0"/>
              <a:t>« L'engagement et l'exemplarité des personnels de l'éducation nationale confortent leur autorité dans la classe et l'établissement et contribuent au lien de confiance qui doit unir les élèves et leur famille au service public de l'éducation. Ce lien implique le respect des élèves et de leur famille à l'égard des professeurs, de l'ensemble des personnels et de l'institution scolaire »</a:t>
            </a:r>
          </a:p>
          <a:p>
            <a:endParaRPr lang="fr-FR" dirty="0"/>
          </a:p>
          <a:p>
            <a:r>
              <a:rPr lang="fr-FR" b="1" dirty="0"/>
              <a:t>Le référentiel de compétences des métiers du professorat et de l’éducation</a:t>
            </a:r>
          </a:p>
          <a:p>
            <a:endParaRPr lang="fr-FR" dirty="0"/>
          </a:p>
          <a:p>
            <a:pPr marL="171450" indent="-171450">
              <a:buFont typeface="Arial" panose="020B0604020202020204" pitchFamily="34" charset="0"/>
              <a:buChar char="•"/>
            </a:pPr>
            <a:r>
              <a:rPr lang="fr-FR" dirty="0"/>
              <a:t>Faire partager les valeurs de la République </a:t>
            </a:r>
          </a:p>
          <a:p>
            <a:pPr marL="171450" indent="-171450">
              <a:buFont typeface="Arial" panose="020B0604020202020204" pitchFamily="34" charset="0"/>
              <a:buChar char="•"/>
            </a:pPr>
            <a:r>
              <a:rPr lang="fr-FR" dirty="0"/>
              <a:t>Inscrire son action dans le cadre des principes fondamentaux du système éducatif et dans le cadre réglementaire de l'école</a:t>
            </a:r>
          </a:p>
          <a:p>
            <a:pPr marL="171450" indent="-171450">
              <a:buFont typeface="Arial" panose="020B0604020202020204" pitchFamily="34" charset="0"/>
              <a:buChar char="•"/>
            </a:pPr>
            <a:r>
              <a:rPr lang="fr-FR" dirty="0"/>
              <a:t>Contribuer à l'action de la communauté éducative</a:t>
            </a:r>
          </a:p>
          <a:p>
            <a:pPr marL="171450" indent="-171450">
              <a:buFont typeface="Arial" panose="020B0604020202020204" pitchFamily="34" charset="0"/>
              <a:buChar char="•"/>
            </a:pPr>
            <a:r>
              <a:rPr lang="fr-FR" dirty="0"/>
              <a:t>Coopérer avec les parents d'élèves</a:t>
            </a:r>
          </a:p>
          <a:p>
            <a:endParaRPr lang="fr-FR" dirty="0"/>
          </a:p>
          <a:p>
            <a:endParaRPr lang="fr-FR" dirty="0"/>
          </a:p>
          <a:p>
            <a:r>
              <a:rPr lang="fr-FR" b="1" u="sng" dirty="0"/>
              <a:t>3. Les élèves</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La liberté d’expression</a:t>
            </a:r>
            <a:r>
              <a:rPr lang="fr-FR" baseline="0" dirty="0"/>
              <a:t> est</a:t>
            </a:r>
            <a:r>
              <a:rPr lang="fr-FR" dirty="0"/>
              <a:t> reconnue aux élèves, des garanties y sont attachées ainsi que des limites et interdictions qui en résultent.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Article L.511.2 du code de l’éducation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Dans les collèges et les lycées, les élèves disposent, dans le respect du pluralisme et du principe de neutralité, de la liberté d'information et de la liberté d'expression. L'exercice de ces libertés ne peut porter atteinte aux activités d'enseignement. »</a:t>
            </a:r>
          </a:p>
          <a:p>
            <a:endParaRPr lang="fr-FR" sz="1200" dirty="0">
              <a:solidFill>
                <a:schemeClr val="accent1">
                  <a:lumMod val="75000"/>
                  <a:lumOff val="25000"/>
                </a:schemeClr>
              </a:solidFill>
            </a:endParaRPr>
          </a:p>
          <a:p>
            <a:r>
              <a:rPr lang="fr-FR" sz="1200" dirty="0">
                <a:solidFill>
                  <a:schemeClr val="accent1">
                    <a:lumMod val="75000"/>
                    <a:lumOff val="25000"/>
                  </a:schemeClr>
                </a:solidFill>
              </a:rPr>
              <a:t>Les usagers du service public, y compris les élèves, sont libres d’exprimer leurs</a:t>
            </a:r>
            <a:r>
              <a:rPr lang="fr-FR" sz="1200" baseline="0" dirty="0">
                <a:solidFill>
                  <a:schemeClr val="accent1">
                    <a:lumMod val="75000"/>
                    <a:lumOff val="25000"/>
                  </a:schemeClr>
                </a:solidFill>
              </a:rPr>
              <a:t> </a:t>
            </a:r>
            <a:r>
              <a:rPr lang="fr-FR" sz="1200" dirty="0">
                <a:solidFill>
                  <a:schemeClr val="accent1">
                    <a:lumMod val="75000"/>
                    <a:lumOff val="25000"/>
                  </a:schemeClr>
                </a:solidFill>
              </a:rPr>
              <a:t>croyances ou opinions dans le respect du cadre scolaire mais ils ne peuvent ni en faire la promotion ni l’imposer. </a:t>
            </a:r>
          </a:p>
          <a:p>
            <a:endParaRPr lang="fr-FR" sz="1200" dirty="0">
              <a:solidFill>
                <a:schemeClr val="accent1">
                  <a:lumMod val="75000"/>
                  <a:lumOff val="25000"/>
                </a:schemeClr>
              </a:solidFill>
            </a:endParaRPr>
          </a:p>
          <a:p>
            <a:r>
              <a:rPr lang="fr-FR" sz="1200" dirty="0">
                <a:solidFill>
                  <a:schemeClr val="accent1">
                    <a:lumMod val="75000"/>
                    <a:lumOff val="25000"/>
                  </a:schemeClr>
                </a:solidFill>
              </a:rPr>
              <a:t>Les élèves, en construction personnelle et citoyenne, ne sont pas des usagers comme les autres : ils doivent être protégés de</a:t>
            </a:r>
            <a:r>
              <a:rPr lang="fr-FR" sz="1200" baseline="0" dirty="0">
                <a:solidFill>
                  <a:schemeClr val="accent1">
                    <a:lumMod val="75000"/>
                    <a:lumOff val="25000"/>
                  </a:schemeClr>
                </a:solidFill>
              </a:rPr>
              <a:t> </a:t>
            </a:r>
            <a:r>
              <a:rPr lang="fr-FR" sz="1200" dirty="0">
                <a:solidFill>
                  <a:schemeClr val="accent1">
                    <a:lumMod val="75000"/>
                    <a:lumOff val="25000"/>
                  </a:schemeClr>
                </a:solidFill>
              </a:rPr>
              <a:t>toute forme d’influence, de pression, de prosélytisme, de violence qu’elles viennent des personnels (qui</a:t>
            </a:r>
            <a:r>
              <a:rPr lang="fr-FR" sz="1200" baseline="0" dirty="0">
                <a:solidFill>
                  <a:schemeClr val="accent1">
                    <a:lumMod val="75000"/>
                    <a:lumOff val="25000"/>
                  </a:schemeClr>
                </a:solidFill>
              </a:rPr>
              <a:t> son soumis à l’obligation de neutralité) </a:t>
            </a:r>
            <a:r>
              <a:rPr lang="fr-FR" sz="1200" dirty="0">
                <a:solidFill>
                  <a:schemeClr val="accent1">
                    <a:lumMod val="75000"/>
                    <a:lumOff val="25000"/>
                  </a:schemeClr>
                </a:solidFill>
              </a:rPr>
              <a:t>ou de leurs camarades.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b="1"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200" b="1" dirty="0">
                <a:latin typeface="Marianne" panose="02000000000000000000" pitchFamily="2" charset="0"/>
              </a:rPr>
              <a:t>La</a:t>
            </a:r>
            <a:r>
              <a:rPr lang="fr-FR" sz="1200" b="1" baseline="0" dirty="0">
                <a:latin typeface="Marianne" panose="02000000000000000000" pitchFamily="2" charset="0"/>
              </a:rPr>
              <a:t> laïcité </a:t>
            </a:r>
            <a:r>
              <a:rPr lang="fr-FR" sz="1200" b="1" dirty="0">
                <a:latin typeface="Marianne" panose="02000000000000000000" pitchFamily="2" charset="0"/>
              </a:rPr>
              <a:t>préserve les élèves de toute pression religieuse, </a:t>
            </a:r>
            <a:r>
              <a:rPr lang="fr-FR" sz="1200" b="0" dirty="0">
                <a:latin typeface="Marianne" panose="02000000000000000000" pitchFamily="2" charset="0"/>
              </a:rPr>
              <a:t>de</a:t>
            </a:r>
            <a:r>
              <a:rPr lang="fr-FR" sz="1200" b="0" baseline="0" dirty="0">
                <a:latin typeface="Marianne" panose="02000000000000000000" pitchFamily="2" charset="0"/>
              </a:rPr>
              <a:t> toute </a:t>
            </a:r>
            <a:r>
              <a:rPr lang="fr-FR" sz="1200" dirty="0">
                <a:latin typeface="Marianne" panose="02000000000000000000" pitchFamily="2" charset="0"/>
              </a:rPr>
              <a:t>influence, du prosélytisme, de</a:t>
            </a:r>
            <a:r>
              <a:rPr lang="fr-FR" sz="1200" baseline="0" dirty="0">
                <a:latin typeface="Marianne" panose="02000000000000000000" pitchFamily="2" charset="0"/>
              </a:rPr>
              <a:t> la</a:t>
            </a:r>
            <a:r>
              <a:rPr lang="fr-FR" sz="1200" dirty="0">
                <a:latin typeface="Marianne" panose="02000000000000000000" pitchFamily="2" charset="0"/>
              </a:rPr>
              <a:t> violence au sein de l’école publique, y compris de leurs camarades.</a:t>
            </a:r>
          </a:p>
          <a:p>
            <a:endParaRPr lang="fr-FR" b="1" dirty="0"/>
          </a:p>
          <a:p>
            <a:r>
              <a:rPr lang="fr-FR" b="1" dirty="0"/>
              <a:t>Article L.141-5-2 du code de l’éducation</a:t>
            </a:r>
          </a:p>
          <a:p>
            <a:r>
              <a:rPr lang="fr-FR" dirty="0"/>
              <a:t>« L’Etat protège la liberté de conscience des élèves. Les comportements constitutifs de pressions sur les croyances des élèves ou de tentatives d’endoctrinement sont interdits dans les écoles publiques et les établissements publics locaux d'enseignement, à leurs abords immédiats et pendant toute activité liée à l'enseignement »</a:t>
            </a:r>
          </a:p>
          <a:p>
            <a:endParaRPr lang="fr-FR" dirty="0"/>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fr-FR" sz="1200" b="0" kern="1200" dirty="0">
                <a:solidFill>
                  <a:schemeClr val="tx1"/>
                </a:solidFill>
                <a:ea typeface="+mn-ea"/>
                <a:cs typeface="+mn-cs"/>
              </a:rPr>
              <a:t>L’article 1er de la loi du 15 mars 2004 (création </a:t>
            </a:r>
            <a:r>
              <a:rPr lang="fr-FR" sz="1200" kern="1200" dirty="0">
                <a:solidFill>
                  <a:schemeClr val="tx1"/>
                </a:solidFill>
                <a:ea typeface="+mn-ea"/>
                <a:cs typeface="+mn-cs"/>
              </a:rPr>
              <a:t>de l’article L. 141-5-1 du code de l’éducation), interdisant le port de signes ou tenues par lesquels les élèves manifestent ostensiblement une appartenance religieuse en milieu scolaire, permet de préserver les élèves de toute pression religieuse au sein de l’école publique, y compris de leurs camarades.</a:t>
            </a:r>
          </a:p>
          <a:p>
            <a:endParaRPr lang="fr-FR" b="1" dirty="0"/>
          </a:p>
          <a:p>
            <a:r>
              <a:rPr lang="fr-FR" b="1" dirty="0"/>
              <a:t>Article L.141-5-1 du code de l’éducation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Dans les écoles, les collèges et les lycées publics, le port de signes ou tenues par lesquels les élèves manifestent ostensiblement une appartenance religieuse est interdit. »</a:t>
            </a:r>
          </a:p>
          <a:p>
            <a:endParaRPr lang="fr-FR" dirty="0"/>
          </a:p>
          <a:p>
            <a:endParaRPr lang="fr-FR" dirty="0"/>
          </a:p>
          <a:p>
            <a:endParaRPr lang="fr-FR" dirty="0"/>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dirty="0"/>
          </a:p>
        </p:txBody>
      </p:sp>
    </p:spTree>
    <p:extLst>
      <p:ext uri="{BB962C8B-B14F-4D97-AF65-F5344CB8AC3E}">
        <p14:creationId xmlns:p14="http://schemas.microsoft.com/office/powerpoint/2010/main" val="2669901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a:bodyPr>
          <a:lstStyle/>
          <a:p>
            <a:r>
              <a:rPr lang="fr-FR" b="1" dirty="0"/>
              <a:t>Références juridiques</a:t>
            </a:r>
            <a:endParaRPr lang="fr-FR" dirty="0"/>
          </a:p>
          <a:p>
            <a:endParaRPr lang="fr-FR" dirty="0"/>
          </a:p>
          <a:p>
            <a:r>
              <a:rPr lang="fr-FR" b="1" dirty="0"/>
              <a:t>Article L.111-1 du code de l'éducation </a:t>
            </a:r>
            <a:r>
              <a:rPr lang="fr-FR" dirty="0"/>
              <a:t>: Le service public de l'éducation (...) veille à la scolarisation inclusive de tous les enfants, sans aucune distinction."</a:t>
            </a:r>
          </a:p>
          <a:p>
            <a:r>
              <a:rPr lang="fr-FR" b="1" dirty="0"/>
              <a:t>Article L. 311-4 du code de l'éducation </a:t>
            </a:r>
            <a:r>
              <a:rPr lang="fr-FR" dirty="0"/>
              <a:t>: "Les programmes scolaires comportent, à tous les stades de la scolarité, des enseignements destinés à faire connaître la diversité et la richesse des cultures représentées en France, y compris dans ses territoires d'outre-mer. L'école, notamment grâce à un enseignement moral et civique, fait acquérir aux élèves le respect de la personne, de ses origines et de ses différences, de l'égalité entre les femmes et les hommes ainsi que de la laïcité."</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a:t>Article L.111-2 du code de l’éducation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a:t>« </a:t>
            </a:r>
            <a:r>
              <a:rPr lang="fr-FR" dirty="0"/>
              <a:t>Tout enfant a droit à une formation scolaire qui, complétant l'action de sa famille, concourt à son éducation. »</a:t>
            </a:r>
            <a:endParaRPr lang="fr-FR" sz="1200" b="1" dirty="0"/>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dirty="0"/>
              <a:t>Circulaire MENE2310475C du 13 juin 2023 relative à l’organisation des</a:t>
            </a:r>
            <a:r>
              <a:rPr lang="fr-FR" sz="1200" b="0" baseline="0" dirty="0"/>
              <a:t> </a:t>
            </a:r>
            <a:r>
              <a:rPr lang="fr-FR" sz="1200" b="0" dirty="0"/>
              <a:t>sorties et voyages scolaires dans les écoles, les collèges et les lycées publics</a:t>
            </a: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a:t>
            </a:fld>
            <a:endParaRPr lang="fr-FR" dirty="0"/>
          </a:p>
        </p:txBody>
      </p:sp>
    </p:spTree>
    <p:extLst>
      <p:ext uri="{BB962C8B-B14F-4D97-AF65-F5344CB8AC3E}">
        <p14:creationId xmlns:p14="http://schemas.microsoft.com/office/powerpoint/2010/main" val="3237889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personnels ont un strict devoir de neutralité. Ils ne doivent pas manifester leurs convictions politiques ou religieuses dans l’exercice de leurs fonctions.</a:t>
            </a:r>
          </a:p>
          <a:p>
            <a:endParaRPr lang="fr-FR" b="1" dirty="0"/>
          </a:p>
          <a:p>
            <a:r>
              <a:rPr lang="fr-FR" b="1" dirty="0"/>
              <a:t>Art L. 121-2 du code général de la fonction publique.</a:t>
            </a:r>
          </a:p>
          <a:p>
            <a:endParaRPr lang="fr-FR" b="1" dirty="0"/>
          </a:p>
          <a:p>
            <a:r>
              <a:rPr lang="fr-FR" dirty="0"/>
              <a:t>La neutralité du professeur assure aux élèves « l’ouverture la plus objective possible à la diversité des visions du monde ainsi qu’à l’étendue et à la précision des savoirs »  légitimés par la recherche scientifique. Ainsi, « aucune question n’est exclue a priori du questionnement scientifique et pédagogique.» (Article 12 de la Charte de la laïcité à l’école). </a:t>
            </a:r>
          </a:p>
          <a:p>
            <a:endParaRPr lang="fr-FR" dirty="0"/>
          </a:p>
          <a:p>
            <a:r>
              <a:rPr lang="fr-FR" dirty="0"/>
              <a:t>Article 6 de la Charte de la laïcité à l’Ecole : La laïcité de l’Ecole offre aux élèves les conditions pour forger leur personnalité, exercer leur libre arbitre et faire l’apprentissage de la citoyenneté. Elle les protège de tout prosélytisme et de toute pression qui les empêcheraient de faire leurs</a:t>
            </a:r>
            <a:r>
              <a:rPr lang="fr-FR" baseline="0" dirty="0"/>
              <a:t> propres choix. </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7</a:t>
            </a:fld>
            <a:endParaRPr lang="fr-FR" dirty="0"/>
          </a:p>
        </p:txBody>
      </p:sp>
    </p:spTree>
    <p:extLst>
      <p:ext uri="{BB962C8B-B14F-4D97-AF65-F5344CB8AC3E}">
        <p14:creationId xmlns:p14="http://schemas.microsoft.com/office/powerpoint/2010/main" val="3508681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3919897"/>
            <a:ext cx="3240000" cy="9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3" name="Image 2">
            <a:extLst>
              <a:ext uri="{FF2B5EF4-FFF2-40B4-BE49-F238E27FC236}">
                <a16:creationId xmlns:a16="http://schemas.microsoft.com/office/drawing/2014/main" id="{6B9697E0-7309-233A-81E4-3E8D3C648D00}"/>
              </a:ext>
            </a:extLst>
          </p:cNvPr>
          <p:cNvPicPr>
            <a:picLocks noChangeAspect="1"/>
          </p:cNvPicPr>
          <p:nvPr userDrawn="1"/>
        </p:nvPicPr>
        <p:blipFill>
          <a:blip r:embed="rId2"/>
          <a:stretch>
            <a:fillRect/>
          </a:stretch>
        </p:blipFill>
        <p:spPr>
          <a:xfrm>
            <a:off x="360394" y="180000"/>
            <a:ext cx="4536504" cy="3318368"/>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53DF5BA0-C66B-70CD-7758-899A86407BA7}"/>
              </a:ext>
            </a:extLst>
          </p:cNvPr>
          <p:cNvPicPr>
            <a:picLocks noChangeAspect="1"/>
          </p:cNvPicPr>
          <p:nvPr userDrawn="1"/>
        </p:nvPicPr>
        <p:blipFill>
          <a:blip r:embed="rId2"/>
          <a:stretch>
            <a:fillRect/>
          </a:stretch>
        </p:blipFill>
        <p:spPr>
          <a:xfrm>
            <a:off x="179512" y="123478"/>
            <a:ext cx="2195810" cy="1606194"/>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95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6000" indent="-39600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4783500"/>
            <a:ext cx="5904000" cy="36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id="{DE28C03F-02C6-BC10-7577-7FCBBD78B505}"/>
              </a:ext>
            </a:extLst>
          </p:cNvPr>
          <p:cNvPicPr>
            <a:picLocks noChangeAspect="1"/>
          </p:cNvPicPr>
          <p:nvPr userDrawn="1"/>
        </p:nvPicPr>
        <p:blipFill>
          <a:blip r:embed="rId7"/>
          <a:stretch>
            <a:fillRect/>
          </a:stretch>
        </p:blipFill>
        <p:spPr>
          <a:xfrm>
            <a:off x="323528" y="123478"/>
            <a:ext cx="836712" cy="612039"/>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7.svg"/><Relationship Id="rId5" Type="http://schemas.openxmlformats.org/officeDocument/2006/relationships/image" Target="../media/image5.png"/><Relationship Id="rId4" Type="http://schemas.openxmlformats.org/officeDocument/2006/relationships/image" Target="../media/image5.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p:txBody>
          <a:bodyPr/>
          <a:lstStyle/>
          <a:p>
            <a:r>
              <a:rPr lang="fr-FR" dirty="0"/>
              <a:t>LA Laïcité à l’école</a:t>
            </a:r>
          </a:p>
          <a:p>
            <a:endParaRPr lang="fr-FR" dirty="0"/>
          </a:p>
          <a:p>
            <a:r>
              <a:rPr lang="fr-FR" sz="1400" dirty="0"/>
              <a:t>Présentation des chefs d’établissement et Inspecteurs de l’éducation nationale du premier degré à l’attention des parents d’élèves</a:t>
            </a:r>
          </a:p>
          <a:p>
            <a:endParaRPr lang="fr-FR" dirty="0"/>
          </a:p>
        </p:txBody>
      </p:sp>
      <p:sp>
        <p:nvSpPr>
          <p:cNvPr id="7" name="Espace réservé de la date 6"/>
          <p:cNvSpPr>
            <a:spLocks noGrp="1"/>
          </p:cNvSpPr>
          <p:nvPr>
            <p:ph type="dt" sz="half" idx="10"/>
          </p:nvPr>
        </p:nvSpPr>
        <p:spPr/>
        <p:txBody>
          <a:bodyPr/>
          <a:lstStyle/>
          <a:p>
            <a:pPr algn="r"/>
            <a:endParaRPr lang="fr-FR" cap="all"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Tree>
    <p:extLst>
      <p:ext uri="{BB962C8B-B14F-4D97-AF65-F5344CB8AC3E}">
        <p14:creationId xmlns:p14="http://schemas.microsoft.com/office/powerpoint/2010/main" val="2300751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endParaRPr lang="fr-FR" cap="all" dirty="0"/>
          </a:p>
        </p:txBody>
      </p:sp>
      <p:sp>
        <p:nvSpPr>
          <p:cNvPr id="9" name="Espace réservé du pied de page 7">
            <a:extLst>
              <a:ext uri="{FF2B5EF4-FFF2-40B4-BE49-F238E27FC236}">
                <a16:creationId xmlns:a16="http://schemas.microsoft.com/office/drawing/2014/main" id="{578EE56C-DC0F-D144-BA58-15C53D946F7D}"/>
              </a:ext>
            </a:extLst>
          </p:cNvPr>
          <p:cNvSpPr>
            <a:spLocks noGrp="1"/>
          </p:cNvSpPr>
          <p:nvPr>
            <p:ph type="ftr" sz="quarter" idx="11"/>
          </p:nvPr>
        </p:nvSpPr>
        <p:spPr/>
        <p:txBody>
          <a:bodyPr/>
          <a:lstStyle/>
          <a:p>
            <a:endParaRPr lang="fr-FR" dirty="0"/>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2</a:t>
            </a:fld>
            <a:endParaRPr lang="fr-FR" dirty="0"/>
          </a:p>
        </p:txBody>
      </p:sp>
      <p:sp>
        <p:nvSpPr>
          <p:cNvPr id="10" name="Espace réservé du texte 9"/>
          <p:cNvSpPr>
            <a:spLocks noGrp="1"/>
          </p:cNvSpPr>
          <p:nvPr>
            <p:ph type="body" sz="quarter" idx="13"/>
          </p:nvPr>
        </p:nvSpPr>
        <p:spPr>
          <a:xfrm>
            <a:off x="359998" y="1563638"/>
            <a:ext cx="8424000" cy="2859130"/>
          </a:xfrm>
        </p:spPr>
        <p:txBody>
          <a:bodyPr/>
          <a:lstStyle/>
          <a:p>
            <a:pPr marL="0" indent="0">
              <a:buNone/>
            </a:pPr>
            <a:r>
              <a:rPr lang="fr-FR" sz="1400" b="1" dirty="0"/>
              <a:t> </a:t>
            </a:r>
            <a:r>
              <a:rPr lang="fr-FR" dirty="0"/>
              <a:t> </a:t>
            </a:r>
            <a:endParaRPr lang="fr-FR" sz="1600" dirty="0"/>
          </a:p>
          <a:p>
            <a:r>
              <a:rPr lang="fr-FR" sz="1600" dirty="0"/>
              <a:t> La laïcité et les missions de l’École</a:t>
            </a:r>
          </a:p>
          <a:p>
            <a:pPr lvl="0"/>
            <a:r>
              <a:rPr lang="fr-FR" sz="1600" dirty="0"/>
              <a:t> La laïcité garantit un cadre de respect et d’égalité</a:t>
            </a:r>
          </a:p>
          <a:p>
            <a:pPr lvl="0"/>
            <a:r>
              <a:rPr lang="fr-FR" sz="1600" dirty="0"/>
              <a:t> Le principe de laïcité à l’École : professeurs, élèves, parents</a:t>
            </a:r>
          </a:p>
          <a:p>
            <a:pPr lvl="0"/>
            <a:r>
              <a:rPr lang="fr-FR" sz="1600" dirty="0"/>
              <a:t> Dialoguer sur le sens de la laïcité à l’École</a:t>
            </a:r>
          </a:p>
        </p:txBody>
      </p:sp>
      <p:sp>
        <p:nvSpPr>
          <p:cNvPr id="2" name="Titre 1"/>
          <p:cNvSpPr>
            <a:spLocks noGrp="1"/>
          </p:cNvSpPr>
          <p:nvPr>
            <p:ph type="title"/>
          </p:nvPr>
        </p:nvSpPr>
        <p:spPr>
          <a:xfrm>
            <a:off x="359999" y="1059582"/>
            <a:ext cx="8424000" cy="504056"/>
          </a:xfrm>
        </p:spPr>
        <p:txBody>
          <a:bodyPr/>
          <a:lstStyle/>
          <a:p>
            <a:pPr algn="ctr"/>
            <a:r>
              <a:rPr lang="fr-FR" dirty="0"/>
              <a:t>La laïcité à l’École</a:t>
            </a:r>
            <a:br>
              <a:rPr lang="fr-FR" dirty="0"/>
            </a:br>
            <a:endParaRPr lang="fr-FR" dirty="0"/>
          </a:p>
        </p:txBody>
      </p:sp>
      <p:sp>
        <p:nvSpPr>
          <p:cNvPr id="3" name="Espace réservé du texte 29">
            <a:extLst>
              <a:ext uri="{FF2B5EF4-FFF2-40B4-BE49-F238E27FC236}">
                <a16:creationId xmlns:a16="http://schemas.microsoft.com/office/drawing/2014/main" id="{606F1527-8EB3-F77E-6FD2-2DFF55EAC2AF}"/>
              </a:ext>
            </a:extLst>
          </p:cNvPr>
          <p:cNvSpPr txBox="1">
            <a:spLocks/>
          </p:cNvSpPr>
          <p:nvPr/>
        </p:nvSpPr>
        <p:spPr bwMode="gray">
          <a:xfrm>
            <a:off x="3312000" y="180000"/>
            <a:ext cx="5472000" cy="360000"/>
          </a:xfrm>
          <a:prstGeom prst="rect">
            <a:avLst/>
          </a:prstGeom>
        </p:spPr>
        <p:txBody>
          <a:bodyPr vert="horz" lIns="0" tIns="0" rIns="0" bIns="0" rtlCol="0" anchor="t" anchorCtr="0">
            <a:noAutofit/>
          </a:bodyPr>
          <a:lstStyle>
            <a:lvl1pPr marL="108000" indent="-108000" algn="r" defTabSz="914400" rtl="0" eaLnBrk="1" latinLnBrk="0" hangingPunct="1">
              <a:lnSpc>
                <a:spcPct val="100000"/>
              </a:lnSpc>
              <a:spcBef>
                <a:spcPts val="0"/>
              </a:spcBef>
              <a:spcAft>
                <a:spcPts val="0"/>
              </a:spcAft>
              <a:buFont typeface="+mj-lt"/>
              <a:buAutoNum type="arabicPeriod"/>
              <a:defRPr sz="750" b="1" kern="1200">
                <a:solidFill>
                  <a:schemeClr val="tx1"/>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sz="7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mj-lt"/>
              <a:buNone/>
            </a:pPr>
            <a:r>
              <a:rPr lang="fr-FR" dirty="0"/>
              <a:t>Parlons laïcité avec les parents d’élèves</a:t>
            </a:r>
          </a:p>
        </p:txBody>
      </p:sp>
    </p:spTree>
    <p:extLst>
      <p:ext uri="{BB962C8B-B14F-4D97-AF65-F5344CB8AC3E}">
        <p14:creationId xmlns:p14="http://schemas.microsoft.com/office/powerpoint/2010/main" val="203656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3</a:t>
            </a:fld>
            <a:endParaRPr lang="fr-FR" dirty="0"/>
          </a:p>
        </p:txBody>
      </p:sp>
      <p:sp>
        <p:nvSpPr>
          <p:cNvPr id="30" name="Espace réservé du texte 29">
            <a:extLst>
              <a:ext uri="{FF2B5EF4-FFF2-40B4-BE49-F238E27FC236}">
                <a16:creationId xmlns:a16="http://schemas.microsoft.com/office/drawing/2014/main" id="{D0E7CA02-37CD-4C15-AECF-3DECE604F646}"/>
              </a:ext>
            </a:extLst>
          </p:cNvPr>
          <p:cNvSpPr>
            <a:spLocks noGrp="1"/>
          </p:cNvSpPr>
          <p:nvPr>
            <p:ph type="body" sz="quarter" idx="13"/>
          </p:nvPr>
        </p:nvSpPr>
        <p:spPr>
          <a:xfrm>
            <a:off x="1980320" y="195486"/>
            <a:ext cx="6912160" cy="720080"/>
          </a:xfrm>
        </p:spPr>
        <p:txBody>
          <a:bodyPr/>
          <a:lstStyle/>
          <a:p>
            <a:pPr marL="0" indent="0">
              <a:buNone/>
            </a:pPr>
            <a:r>
              <a:rPr lang="fr-FR" dirty="0"/>
              <a:t>Parlons laïcité avec les parents d’élèves</a:t>
            </a:r>
          </a:p>
        </p:txBody>
      </p:sp>
      <p:sp>
        <p:nvSpPr>
          <p:cNvPr id="35" name="Zone de texte 5">
            <a:extLst>
              <a:ext uri="{FF2B5EF4-FFF2-40B4-BE49-F238E27FC236}">
                <a16:creationId xmlns:a16="http://schemas.microsoft.com/office/drawing/2014/main" id="{6DA44AF8-7A38-46B6-9469-30CADAF35F00}"/>
              </a:ext>
            </a:extLst>
          </p:cNvPr>
          <p:cNvSpPr txBox="1"/>
          <p:nvPr/>
        </p:nvSpPr>
        <p:spPr>
          <a:xfrm>
            <a:off x="6372200" y="1203598"/>
            <a:ext cx="2421204" cy="3399348"/>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100" b="1"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Missions de l’École : </a:t>
            </a:r>
          </a:p>
          <a:p>
            <a:pPr>
              <a:lnSpc>
                <a:spcPct val="107000"/>
              </a:lnSpc>
              <a:spcAft>
                <a:spcPts val="400"/>
              </a:spcAft>
              <a:defRPr/>
            </a:pPr>
            <a:r>
              <a:rPr lang="fr-FR" sz="1100" b="1"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Transmettre des connaissances et faire partager aux élèves les valeurs de la République.</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 Caractère obligatoire et sens des enseignements et des actions éducatives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Cadre des sorties scolaires et interventions extérieures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Approche laïque des faits religieux dans les enseignements pour une culture commune et une ouverture à l’autre</a:t>
            </a:r>
          </a:p>
        </p:txBody>
      </p:sp>
      <p:pic>
        <p:nvPicPr>
          <p:cNvPr id="13" name="Image 12">
            <a:extLst>
              <a:ext uri="{FF2B5EF4-FFF2-40B4-BE49-F238E27FC236}">
                <a16:creationId xmlns:a16="http://schemas.microsoft.com/office/drawing/2014/main" id="{8B946295-FEA5-4E21-8CD6-07054A5637A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915566"/>
            <a:ext cx="6120376" cy="3842647"/>
          </a:xfrm>
          <a:prstGeom prst="rect">
            <a:avLst/>
          </a:prstGeom>
          <a:noFill/>
          <a:ln>
            <a:noFill/>
          </a:ln>
        </p:spPr>
      </p:pic>
      <p:sp>
        <p:nvSpPr>
          <p:cNvPr id="2" name="Rectangle 1"/>
          <p:cNvSpPr/>
          <p:nvPr/>
        </p:nvSpPr>
        <p:spPr>
          <a:xfrm>
            <a:off x="2195736" y="339502"/>
            <a:ext cx="6768752" cy="484748"/>
          </a:xfrm>
          <a:prstGeom prst="rect">
            <a:avLst/>
          </a:prstGeom>
        </p:spPr>
        <p:txBody>
          <a:bodyPr wrap="square">
            <a:spAutoFit/>
          </a:bodyPr>
          <a:lstStyle/>
          <a:p>
            <a:pPr algn="r"/>
            <a:r>
              <a:rPr lang="fr-FR" sz="2550" b="1" dirty="0">
                <a:latin typeface="Marianne" panose="02000000000000000000" pitchFamily="2" charset="0"/>
              </a:rPr>
              <a:t>La laïcité et les missions de l’École</a:t>
            </a:r>
          </a:p>
        </p:txBody>
      </p:sp>
    </p:spTree>
    <p:extLst>
      <p:ext uri="{BB962C8B-B14F-4D97-AF65-F5344CB8AC3E}">
        <p14:creationId xmlns:p14="http://schemas.microsoft.com/office/powerpoint/2010/main" val="271284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33122C9-A0B9-462F-8757-0847AD287B63}" type="slidenum">
              <a:rPr lang="fr-FR" smtClean="0"/>
              <a:pPr/>
              <a:t>4</a:t>
            </a:fld>
            <a:endParaRPr lang="fr-FR" dirty="0"/>
          </a:p>
        </p:txBody>
      </p:sp>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a:xfrm>
            <a:off x="7614000" y="4783500"/>
            <a:ext cx="1170000" cy="360000"/>
          </a:xfrm>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a:xfrm>
            <a:off x="360000" y="4783500"/>
            <a:ext cx="5904000" cy="360000"/>
          </a:xfrm>
        </p:spPr>
        <p:txBody>
          <a:bodyPr/>
          <a:lstStyle/>
          <a:p>
            <a:endParaRPr lang="fr-FR" dirty="0"/>
          </a:p>
        </p:txBody>
      </p:sp>
      <p:sp>
        <p:nvSpPr>
          <p:cNvPr id="15" name="Titre 28">
            <a:extLst>
              <a:ext uri="{FF2B5EF4-FFF2-40B4-BE49-F238E27FC236}">
                <a16:creationId xmlns:a16="http://schemas.microsoft.com/office/drawing/2014/main" id="{D5A4A85A-DC6C-40E3-B693-507E2ECE8FB3}"/>
              </a:ext>
            </a:extLst>
          </p:cNvPr>
          <p:cNvSpPr>
            <a:spLocks noGrp="1"/>
          </p:cNvSpPr>
          <p:nvPr>
            <p:ph type="title"/>
          </p:nvPr>
        </p:nvSpPr>
        <p:spPr>
          <a:xfrm>
            <a:off x="395536" y="411510"/>
            <a:ext cx="8424000" cy="864016"/>
          </a:xfrm>
        </p:spPr>
        <p:txBody>
          <a:bodyPr/>
          <a:lstStyle/>
          <a:p>
            <a:pPr algn="r"/>
            <a:r>
              <a:rPr lang="fr-FR" dirty="0"/>
              <a:t>La laïcité garantit </a:t>
            </a:r>
            <a:br>
              <a:rPr lang="fr-FR" dirty="0"/>
            </a:br>
            <a:r>
              <a:rPr lang="fr-FR" dirty="0"/>
              <a:t>un cadre de respect et d’égalité</a:t>
            </a:r>
            <a:br>
              <a:rPr lang="fr-FR" dirty="0"/>
            </a:br>
            <a:endParaRPr lang="fr-FR" dirty="0"/>
          </a:p>
        </p:txBody>
      </p:sp>
      <p:sp>
        <p:nvSpPr>
          <p:cNvPr id="23" name="Espace réservé du texte 29">
            <a:extLst>
              <a:ext uri="{FF2B5EF4-FFF2-40B4-BE49-F238E27FC236}">
                <a16:creationId xmlns:a16="http://schemas.microsoft.com/office/drawing/2014/main" id="{077CBB46-BC81-4341-B3EB-C16AD0047A62}"/>
              </a:ext>
            </a:extLst>
          </p:cNvPr>
          <p:cNvSpPr>
            <a:spLocks noGrp="1"/>
          </p:cNvSpPr>
          <p:nvPr>
            <p:ph type="body" sz="quarter" idx="13"/>
          </p:nvPr>
        </p:nvSpPr>
        <p:spPr>
          <a:xfrm>
            <a:off x="3312000" y="180000"/>
            <a:ext cx="5472000" cy="360000"/>
          </a:xfrm>
        </p:spPr>
        <p:txBody>
          <a:bodyPr/>
          <a:lstStyle/>
          <a:p>
            <a:pPr marL="0" indent="0">
              <a:buNone/>
            </a:pPr>
            <a:r>
              <a:rPr lang="fr-FR" dirty="0"/>
              <a:t>Parlons laïcité avec les parents d’élèves</a:t>
            </a:r>
          </a:p>
        </p:txBody>
      </p:sp>
      <p:sp>
        <p:nvSpPr>
          <p:cNvPr id="24" name="Zone de texte 5">
            <a:extLst>
              <a:ext uri="{FF2B5EF4-FFF2-40B4-BE49-F238E27FC236}">
                <a16:creationId xmlns:a16="http://schemas.microsoft.com/office/drawing/2014/main" id="{1B902646-9BFE-458B-BBCB-4040AFA7D3A8}"/>
              </a:ext>
            </a:extLst>
          </p:cNvPr>
          <p:cNvSpPr txBox="1"/>
          <p:nvPr/>
        </p:nvSpPr>
        <p:spPr>
          <a:xfrm>
            <a:off x="360000" y="1131591"/>
            <a:ext cx="5040560" cy="144016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Qu’est-ce que l’école publique, laïque et gratuite ?</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Des programmes et enseignements laïques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L’obligation de neutralité de tous les personnels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La liberté d’expression reconnue aux élèves dans les limites de la loi</a:t>
            </a:r>
          </a:p>
        </p:txBody>
      </p:sp>
      <p:sp>
        <p:nvSpPr>
          <p:cNvPr id="25" name="Zone de texte 5">
            <a:extLst>
              <a:ext uri="{FF2B5EF4-FFF2-40B4-BE49-F238E27FC236}">
                <a16:creationId xmlns:a16="http://schemas.microsoft.com/office/drawing/2014/main" id="{698D39C3-0475-47FA-88A1-0891BAADC8F4}"/>
              </a:ext>
            </a:extLst>
          </p:cNvPr>
          <p:cNvSpPr txBox="1"/>
          <p:nvPr/>
        </p:nvSpPr>
        <p:spPr>
          <a:xfrm>
            <a:off x="359999" y="2699643"/>
            <a:ext cx="5040560" cy="2083857"/>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Programmes et enseignements laïques obligatoires</a:t>
            </a:r>
          </a:p>
          <a:p>
            <a:pPr marL="171450" indent="-1714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Connaissances scientifiques partagées, méthode critique, informations vérifiées </a:t>
            </a:r>
          </a:p>
        </p:txBody>
      </p:sp>
      <p:pic>
        <p:nvPicPr>
          <p:cNvPr id="26" name="Image 25">
            <a:extLst>
              <a:ext uri="{FF2B5EF4-FFF2-40B4-BE49-F238E27FC236}">
                <a16:creationId xmlns:a16="http://schemas.microsoft.com/office/drawing/2014/main" id="{A45982C9-C2C4-455D-A295-79E25F34A794}"/>
              </a:ext>
            </a:extLst>
          </p:cNvPr>
          <p:cNvPicPr>
            <a:picLocks noChangeAspect="1"/>
          </p:cNvPicPr>
          <p:nvPr/>
        </p:nvPicPr>
        <p:blipFill>
          <a:blip r:embed="rId3"/>
          <a:stretch>
            <a:fillRect/>
          </a:stretch>
        </p:blipFill>
        <p:spPr>
          <a:xfrm>
            <a:off x="855083" y="3453027"/>
            <a:ext cx="4050392" cy="1228883"/>
          </a:xfrm>
          <a:prstGeom prst="rect">
            <a:avLst/>
          </a:prstGeom>
        </p:spPr>
      </p:pic>
      <p:sp>
        <p:nvSpPr>
          <p:cNvPr id="27" name="Zone de texte 5">
            <a:extLst>
              <a:ext uri="{FF2B5EF4-FFF2-40B4-BE49-F238E27FC236}">
                <a16:creationId xmlns:a16="http://schemas.microsoft.com/office/drawing/2014/main" id="{B59B013B-7A63-443C-9DEB-D79518553847}"/>
              </a:ext>
            </a:extLst>
          </p:cNvPr>
          <p:cNvSpPr txBox="1"/>
          <p:nvPr/>
        </p:nvSpPr>
        <p:spPr>
          <a:xfrm>
            <a:off x="5615647" y="1131590"/>
            <a:ext cx="3168657" cy="144016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Un espace scolaire neutre  </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Des règles de vie collective</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Climat serein, respectueux de tous</a:t>
            </a:r>
          </a:p>
          <a:p>
            <a:pPr marL="285750" indent="-285750">
              <a:lnSpc>
                <a:spcPct val="107000"/>
              </a:lnSpc>
              <a:spcAft>
                <a:spcPts val="400"/>
              </a:spcAft>
              <a:buFont typeface="Arial" panose="020B0604020202020204" pitchFamily="34" charset="0"/>
              <a:buChar char="•"/>
              <a:defRPr/>
            </a:pPr>
            <a:endPar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sp>
        <p:nvSpPr>
          <p:cNvPr id="28" name="Zone de texte 5">
            <a:extLst>
              <a:ext uri="{FF2B5EF4-FFF2-40B4-BE49-F238E27FC236}">
                <a16:creationId xmlns:a16="http://schemas.microsoft.com/office/drawing/2014/main" id="{EB380A68-2E43-40E4-B04A-4BD3654CEC03}"/>
              </a:ext>
            </a:extLst>
          </p:cNvPr>
          <p:cNvSpPr txBox="1"/>
          <p:nvPr/>
        </p:nvSpPr>
        <p:spPr>
          <a:xfrm>
            <a:off x="5615647" y="2673340"/>
            <a:ext cx="3168352" cy="211016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Finalités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Former des individus et citoyens libres, éclairés et responsables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Éduquer au choix et à la responsabilité</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Favoriser la socialisation</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Développer l’esprit critique, incarner les valeurs de la République, favoriser l’émancipation individuelle</a:t>
            </a:r>
          </a:p>
          <a:p>
            <a:pPr marL="285750" indent="-285750">
              <a:lnSpc>
                <a:spcPct val="107000"/>
              </a:lnSpc>
              <a:spcAft>
                <a:spcPts val="400"/>
              </a:spcAft>
              <a:buFont typeface="Arial" panose="020B0604020202020204" pitchFamily="34" charset="0"/>
              <a:buChar char="•"/>
              <a:defRPr/>
            </a:pPr>
            <a:endParaRPr lang="fr-FR" sz="14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spTree>
    <p:extLst>
      <p:ext uri="{BB962C8B-B14F-4D97-AF65-F5344CB8AC3E}">
        <p14:creationId xmlns:p14="http://schemas.microsoft.com/office/powerpoint/2010/main" val="2689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7"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33122C9-A0B9-462F-8757-0847AD287B63}" type="slidenum">
              <a:rPr lang="fr-FR" smtClean="0"/>
              <a:pPr/>
              <a:t>5</a:t>
            </a:fld>
            <a:endParaRPr lang="fr-FR" dirty="0"/>
          </a:p>
        </p:txBody>
      </p:sp>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a:xfrm>
            <a:off x="7614000" y="4783500"/>
            <a:ext cx="1170000" cy="360000"/>
          </a:xfrm>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a:xfrm>
            <a:off x="360000" y="4783500"/>
            <a:ext cx="5904000" cy="360000"/>
          </a:xfrm>
        </p:spPr>
        <p:txBody>
          <a:bodyPr/>
          <a:lstStyle/>
          <a:p>
            <a:endParaRPr lang="fr-FR" dirty="0"/>
          </a:p>
        </p:txBody>
      </p:sp>
      <p:sp>
        <p:nvSpPr>
          <p:cNvPr id="15" name="Titre 28">
            <a:extLst>
              <a:ext uri="{FF2B5EF4-FFF2-40B4-BE49-F238E27FC236}">
                <a16:creationId xmlns:a16="http://schemas.microsoft.com/office/drawing/2014/main" id="{6EF1B69A-1401-4942-AB4A-2F77E82EE8D5}"/>
              </a:ext>
            </a:extLst>
          </p:cNvPr>
          <p:cNvSpPr>
            <a:spLocks noGrp="1"/>
          </p:cNvSpPr>
          <p:nvPr>
            <p:ph type="title"/>
          </p:nvPr>
        </p:nvSpPr>
        <p:spPr>
          <a:xfrm>
            <a:off x="467544" y="339502"/>
            <a:ext cx="8424000" cy="864096"/>
          </a:xfrm>
        </p:spPr>
        <p:txBody>
          <a:bodyPr/>
          <a:lstStyle/>
          <a:p>
            <a:pPr algn="r"/>
            <a:r>
              <a:rPr lang="fr-FR" dirty="0"/>
              <a:t>Le principe de laïcité à l’école : </a:t>
            </a:r>
            <a:r>
              <a:rPr lang="fr-FR" sz="2800" dirty="0"/>
              <a:t>professeurs, </a:t>
            </a:r>
            <a:br>
              <a:rPr lang="fr-FR" sz="2800" dirty="0"/>
            </a:br>
            <a:r>
              <a:rPr lang="fr-FR" sz="2800" dirty="0"/>
              <a:t>élèves et  parents</a:t>
            </a:r>
            <a:br>
              <a:rPr lang="fr-FR" sz="2800" dirty="0"/>
            </a:br>
            <a:r>
              <a:rPr lang="fr-FR" dirty="0"/>
              <a:t/>
            </a:r>
            <a:br>
              <a:rPr lang="fr-FR" dirty="0"/>
            </a:br>
            <a:endParaRPr lang="fr-FR" dirty="0"/>
          </a:p>
        </p:txBody>
      </p:sp>
      <p:sp>
        <p:nvSpPr>
          <p:cNvPr id="16" name="Espace réservé du texte 29">
            <a:extLst>
              <a:ext uri="{FF2B5EF4-FFF2-40B4-BE49-F238E27FC236}">
                <a16:creationId xmlns:a16="http://schemas.microsoft.com/office/drawing/2014/main" id="{FC702312-7663-4E95-9530-7D400100930C}"/>
              </a:ext>
            </a:extLst>
          </p:cNvPr>
          <p:cNvSpPr>
            <a:spLocks noGrp="1"/>
          </p:cNvSpPr>
          <p:nvPr>
            <p:ph type="body" sz="quarter" idx="13"/>
          </p:nvPr>
        </p:nvSpPr>
        <p:spPr>
          <a:xfrm>
            <a:off x="3312000" y="180000"/>
            <a:ext cx="5472000" cy="360000"/>
          </a:xfrm>
        </p:spPr>
        <p:txBody>
          <a:bodyPr/>
          <a:lstStyle/>
          <a:p>
            <a:pPr marL="0" indent="0">
              <a:buNone/>
            </a:pPr>
            <a:r>
              <a:rPr lang="fr-FR" dirty="0"/>
              <a:t>Parlons laïcité avec les parents d’élèves</a:t>
            </a:r>
          </a:p>
        </p:txBody>
      </p:sp>
      <p:sp>
        <p:nvSpPr>
          <p:cNvPr id="17" name="Zone de texte 5">
            <a:extLst>
              <a:ext uri="{FF2B5EF4-FFF2-40B4-BE49-F238E27FC236}">
                <a16:creationId xmlns:a16="http://schemas.microsoft.com/office/drawing/2014/main" id="{2A286A4B-A45F-428E-B629-9820375EA3ED}"/>
              </a:ext>
            </a:extLst>
          </p:cNvPr>
          <p:cNvSpPr txBox="1"/>
          <p:nvPr/>
        </p:nvSpPr>
        <p:spPr>
          <a:xfrm>
            <a:off x="179512" y="987574"/>
            <a:ext cx="5688632" cy="1296144"/>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lvl="0">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La laïcité est un principe protecteur….</a:t>
            </a:r>
          </a:p>
          <a:p>
            <a:pPr lvl="0">
              <a:lnSpc>
                <a:spcPct val="107000"/>
              </a:lnSpc>
              <a:defRPr/>
            </a:pPr>
            <a:r>
              <a:rPr lang="fr-FR" sz="1100" dirty="0">
                <a:solidFill>
                  <a:schemeClr val="tx1"/>
                </a:solidFill>
                <a:latin typeface="Marianne" panose="02000000000000000000" pitchFamily="2" charset="0"/>
              </a:rPr>
              <a:t>La séparation des institutions politiques et religieuses (loi de 1905) garantit </a:t>
            </a:r>
            <a:r>
              <a:rPr lang="fr-FR" sz="1100" b="1" dirty="0">
                <a:solidFill>
                  <a:schemeClr val="tx1"/>
                </a:solidFill>
                <a:latin typeface="Marianne" panose="02000000000000000000" pitchFamily="2" charset="0"/>
              </a:rPr>
              <a:t>la liberté de conscience </a:t>
            </a:r>
            <a:r>
              <a:rPr lang="fr-FR" sz="1100" dirty="0">
                <a:solidFill>
                  <a:schemeClr val="tx1"/>
                </a:solidFill>
                <a:latin typeface="Marianne" panose="02000000000000000000" pitchFamily="2" charset="0"/>
              </a:rPr>
              <a:t>à tous. Chacun est libre de croire ou de ne pas croire. Elle permet la libre expression de ses convictions, dans le respect de celles d’autrui et dans les limites de l’ordre public. La laïcité garantit </a:t>
            </a:r>
            <a:r>
              <a:rPr lang="fr-FR" sz="1100" b="1" dirty="0">
                <a:solidFill>
                  <a:schemeClr val="tx1"/>
                </a:solidFill>
                <a:latin typeface="Marianne" panose="02000000000000000000" pitchFamily="2" charset="0"/>
              </a:rPr>
              <a:t>le respect de tous les croyants.</a:t>
            </a:r>
            <a:endParaRPr lang="fr-FR" sz="1100" b="1" dirty="0">
              <a:solidFill>
                <a:schemeClr val="tx1"/>
              </a:solidFill>
              <a:latin typeface="Marianne" panose="02000000000000000000" pitchFamily="2" charset="0"/>
              <a:ea typeface="Calibri" panose="020F0502020204030204" pitchFamily="34" charset="0"/>
              <a:cs typeface="Times New Roman" panose="02020603050405020304" pitchFamily="18" charset="0"/>
            </a:endParaRPr>
          </a:p>
        </p:txBody>
      </p:sp>
      <p:sp>
        <p:nvSpPr>
          <p:cNvPr id="18" name="Zone de texte 5">
            <a:extLst>
              <a:ext uri="{FF2B5EF4-FFF2-40B4-BE49-F238E27FC236}">
                <a16:creationId xmlns:a16="http://schemas.microsoft.com/office/drawing/2014/main" id="{F7C3E381-91B5-43C2-BD8E-2EF0C0FC320E}"/>
              </a:ext>
            </a:extLst>
          </p:cNvPr>
          <p:cNvSpPr txBox="1"/>
          <p:nvPr/>
        </p:nvSpPr>
        <p:spPr>
          <a:xfrm>
            <a:off x="179512" y="2355726"/>
            <a:ext cx="2862291" cy="252028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lvl="0">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qui oblige l’État …</a:t>
            </a:r>
          </a:p>
          <a:p>
            <a:pPr>
              <a:lnSpc>
                <a:spcPct val="107000"/>
              </a:lnSpc>
              <a:spcAft>
                <a:spcPts val="400"/>
              </a:spcAft>
              <a:defRPr/>
            </a:pPr>
            <a:r>
              <a:rPr lang="fr-FR" sz="1100" b="1" dirty="0">
                <a:latin typeface="Marianne" panose="02000000000000000000" pitchFamily="2" charset="0"/>
              </a:rPr>
              <a:t>La neutralité des personnels </a:t>
            </a:r>
            <a:r>
              <a:rPr lang="fr-FR" sz="1100" dirty="0">
                <a:latin typeface="Marianne" panose="02000000000000000000" pitchFamily="2" charset="0"/>
              </a:rPr>
              <a:t>et la laïcité de l’Ecole sont au service des élèves</a:t>
            </a:r>
          </a:p>
          <a:p>
            <a:pPr marL="171450" indent="-171450">
              <a:lnSpc>
                <a:spcPct val="107000"/>
              </a:lnSpc>
              <a:spcAft>
                <a:spcPts val="0"/>
              </a:spcAft>
              <a:buFont typeface="Arial" panose="020B0604020202020204" pitchFamily="34" charset="0"/>
              <a:buChar char="•"/>
            </a:pPr>
            <a:r>
              <a:rPr lang="fr-FR" sz="1100" dirty="0">
                <a:latin typeface="Marianne" panose="02000000000000000000" pitchFamily="2" charset="0"/>
              </a:rPr>
              <a:t>Garantir la </a:t>
            </a:r>
            <a:r>
              <a:rPr lang="fr-FR" sz="1100" b="1" dirty="0">
                <a:latin typeface="Marianne" panose="02000000000000000000" pitchFamily="2" charset="0"/>
              </a:rPr>
              <a:t>liberté de conscience</a:t>
            </a:r>
          </a:p>
          <a:p>
            <a:pPr marL="171450" indent="-171450">
              <a:lnSpc>
                <a:spcPct val="107000"/>
              </a:lnSpc>
              <a:spcAft>
                <a:spcPts val="0"/>
              </a:spcAft>
              <a:buFont typeface="Arial" panose="020B0604020202020204" pitchFamily="34" charset="0"/>
              <a:buChar char="•"/>
            </a:pPr>
            <a:r>
              <a:rPr lang="fr-FR" sz="1100" dirty="0">
                <a:latin typeface="Marianne" panose="02000000000000000000" pitchFamily="2" charset="0"/>
              </a:rPr>
              <a:t>Garantir le </a:t>
            </a:r>
            <a:r>
              <a:rPr lang="fr-FR" sz="1100" b="1" dirty="0">
                <a:latin typeface="Marianne" panose="02000000000000000000" pitchFamily="2" charset="0"/>
              </a:rPr>
              <a:t>principe d’égalité de traitement</a:t>
            </a:r>
            <a:r>
              <a:rPr lang="fr-FR" sz="1100" dirty="0">
                <a:latin typeface="Marianne" panose="02000000000000000000" pitchFamily="2" charset="0"/>
              </a:rPr>
              <a:t> entre tous les élèves et leurs parents</a:t>
            </a:r>
          </a:p>
          <a:p>
            <a:pPr marL="171450" indent="-171450">
              <a:lnSpc>
                <a:spcPct val="107000"/>
              </a:lnSpc>
              <a:spcAft>
                <a:spcPts val="0"/>
              </a:spcAft>
              <a:buFont typeface="Arial" panose="020B0604020202020204" pitchFamily="34" charset="0"/>
              <a:buChar char="•"/>
            </a:pPr>
            <a:r>
              <a:rPr lang="fr-FR" sz="1100" dirty="0">
                <a:latin typeface="Marianne" panose="02000000000000000000" pitchFamily="2" charset="0"/>
              </a:rPr>
              <a:t>Transmettre les valeurs de la République, mission première de l’école</a:t>
            </a:r>
          </a:p>
          <a:p>
            <a:pPr marL="285750" indent="-285750">
              <a:lnSpc>
                <a:spcPct val="107000"/>
              </a:lnSpc>
              <a:spcAft>
                <a:spcPts val="400"/>
              </a:spcAft>
              <a:buFont typeface="Arial" panose="020B0604020202020204" pitchFamily="34" charset="0"/>
              <a:buChar char="•"/>
              <a:defRPr/>
            </a:pPr>
            <a:endParaRPr lang="fr-FR" sz="12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sp>
        <p:nvSpPr>
          <p:cNvPr id="19" name="Zone de texte 5">
            <a:extLst>
              <a:ext uri="{FF2B5EF4-FFF2-40B4-BE49-F238E27FC236}">
                <a16:creationId xmlns:a16="http://schemas.microsoft.com/office/drawing/2014/main" id="{3AEF1D79-34A5-4E8D-A6E2-DD9E2BF50D2A}"/>
              </a:ext>
            </a:extLst>
          </p:cNvPr>
          <p:cNvSpPr txBox="1"/>
          <p:nvPr/>
        </p:nvSpPr>
        <p:spPr>
          <a:xfrm>
            <a:off x="6006935" y="1131590"/>
            <a:ext cx="2808311" cy="396044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et leurs parents.</a:t>
            </a:r>
          </a:p>
          <a:p>
            <a:pPr lvl="0" algn="just">
              <a:lnSpc>
                <a:spcPct val="107000"/>
              </a:lnSpc>
            </a:pPr>
            <a:r>
              <a:rPr lang="fr-FR" sz="1100" b="1" dirty="0">
                <a:solidFill>
                  <a:srgbClr val="000000"/>
                </a:solidFill>
                <a:latin typeface="Marianne" panose="02000000000000000000" pitchFamily="2" charset="0"/>
              </a:rPr>
              <a:t>Les parents d’élèves ne sont pas soumis au principe de neutralité </a:t>
            </a:r>
            <a:r>
              <a:rPr lang="fr-FR" sz="1100" b="1" dirty="0">
                <a:solidFill>
                  <a:schemeClr val="tx1"/>
                </a:solidFill>
                <a:latin typeface="Marianne" panose="02000000000000000000" pitchFamily="2" charset="0"/>
              </a:rPr>
              <a:t>mais doivent s’abstenir de tout prosélytisme.</a:t>
            </a:r>
          </a:p>
          <a:p>
            <a:pPr lvl="0" algn="just">
              <a:lnSpc>
                <a:spcPct val="107000"/>
              </a:lnSpc>
            </a:pPr>
            <a:r>
              <a:rPr lang="fr-FR" sz="1100" b="1" dirty="0">
                <a:solidFill>
                  <a:schemeClr val="tx1"/>
                </a:solidFill>
                <a:latin typeface="Marianne" panose="02000000000000000000" pitchFamily="2" charset="0"/>
              </a:rPr>
              <a:t>Leur liberté d’expression, notamment religieuse, </a:t>
            </a:r>
            <a:r>
              <a:rPr lang="fr-FR" sz="1100" b="1">
                <a:solidFill>
                  <a:schemeClr val="tx1"/>
                </a:solidFill>
                <a:latin typeface="Marianne" panose="02000000000000000000" pitchFamily="2" charset="0"/>
              </a:rPr>
              <a:t>peut néanmoins être </a:t>
            </a:r>
            <a:r>
              <a:rPr lang="fr-FR" sz="1100" b="1" dirty="0">
                <a:solidFill>
                  <a:schemeClr val="tx1"/>
                </a:solidFill>
                <a:latin typeface="Marianne" panose="02000000000000000000" pitchFamily="2" charset="0"/>
              </a:rPr>
              <a:t>restreinte </a:t>
            </a:r>
            <a:r>
              <a:rPr lang="fr-FR" sz="1100" dirty="0">
                <a:solidFill>
                  <a:schemeClr val="tx1"/>
                </a:solidFill>
                <a:latin typeface="Marianne" panose="02000000000000000000" pitchFamily="2" charset="0"/>
              </a:rPr>
              <a:t>: </a:t>
            </a:r>
          </a:p>
          <a:p>
            <a:pPr marL="87313" lvl="0" indent="-87313" algn="just">
              <a:lnSpc>
                <a:spcPct val="107000"/>
              </a:lnSpc>
              <a:buFont typeface="Arial" panose="020B0604020202020204" pitchFamily="34" charset="0"/>
              <a:buChar char="•"/>
            </a:pPr>
            <a:r>
              <a:rPr lang="fr-FR" sz="1100" dirty="0">
                <a:solidFill>
                  <a:schemeClr val="tx1"/>
                </a:solidFill>
                <a:latin typeface="Marianne" panose="02000000000000000000" pitchFamily="2" charset="0"/>
              </a:rPr>
              <a:t>pour </a:t>
            </a:r>
            <a:r>
              <a:rPr lang="fr-FR" sz="1100" b="1" dirty="0">
                <a:solidFill>
                  <a:schemeClr val="tx1"/>
                </a:solidFill>
                <a:latin typeface="Marianne" panose="02000000000000000000" pitchFamily="2" charset="0"/>
              </a:rPr>
              <a:t>des raisons d’ordre public</a:t>
            </a:r>
            <a:r>
              <a:rPr lang="fr-FR" sz="1100" dirty="0">
                <a:solidFill>
                  <a:schemeClr val="tx1"/>
                </a:solidFill>
                <a:latin typeface="Marianne" panose="02000000000000000000" pitchFamily="2" charset="0"/>
              </a:rPr>
              <a:t>, de bon fonctionnement du service ou d’impératifs de sécurité, de santé et d’hygiène; </a:t>
            </a:r>
          </a:p>
          <a:p>
            <a:pPr marL="87313" lvl="0" indent="-87313" algn="just">
              <a:lnSpc>
                <a:spcPct val="107000"/>
              </a:lnSpc>
              <a:buFont typeface="Arial" panose="020B0604020202020204" pitchFamily="34" charset="0"/>
              <a:buChar char="•"/>
            </a:pPr>
            <a:r>
              <a:rPr lang="fr-FR" sz="1100" dirty="0">
                <a:solidFill>
                  <a:schemeClr val="tx1"/>
                </a:solidFill>
                <a:latin typeface="Marianne" panose="02000000000000000000" pitchFamily="2" charset="0"/>
              </a:rPr>
              <a:t>lorsque les parents exercent ou encadrent </a:t>
            </a:r>
            <a:r>
              <a:rPr lang="fr-FR" sz="1100" b="1" dirty="0">
                <a:solidFill>
                  <a:schemeClr val="tx1"/>
                </a:solidFill>
                <a:latin typeface="Marianne" panose="02000000000000000000" pitchFamily="2" charset="0"/>
              </a:rPr>
              <a:t>dans les locaux scolaires des activités assimilables à celles des enseignants </a:t>
            </a:r>
            <a:r>
              <a:rPr lang="fr-FR" sz="1100" dirty="0">
                <a:solidFill>
                  <a:schemeClr val="tx1"/>
                </a:solidFill>
                <a:latin typeface="Marianne" panose="02000000000000000000" pitchFamily="2" charset="0"/>
              </a:rPr>
              <a:t>(situation qui est différente de l’accompagnement d’une sortie scolaire à l’extérieur de l’école).</a:t>
            </a:r>
            <a:endParaRPr lang="fr-FR" sz="1100" dirty="0">
              <a:solidFill>
                <a:schemeClr val="tx1"/>
              </a:solidFill>
              <a:latin typeface="Marianne" panose="02000000000000000000" pitchFamily="2" charset="0"/>
              <a:ea typeface="Calibri" panose="020F0502020204030204" pitchFamily="34" charset="0"/>
              <a:cs typeface="Times New Roman" panose="02020603050405020304" pitchFamily="18" charset="0"/>
            </a:endParaRPr>
          </a:p>
        </p:txBody>
      </p:sp>
      <p:sp>
        <p:nvSpPr>
          <p:cNvPr id="20" name="Zone de texte 5">
            <a:extLst>
              <a:ext uri="{FF2B5EF4-FFF2-40B4-BE49-F238E27FC236}">
                <a16:creationId xmlns:a16="http://schemas.microsoft.com/office/drawing/2014/main" id="{BF2DEAEE-09EE-4B24-B9D1-DB25E667D153}"/>
              </a:ext>
            </a:extLst>
          </p:cNvPr>
          <p:cNvSpPr txBox="1"/>
          <p:nvPr/>
        </p:nvSpPr>
        <p:spPr>
          <a:xfrm>
            <a:off x="3108161" y="2355726"/>
            <a:ext cx="2862292" cy="2520280"/>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les élèves ….</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La laïcité de l’école protège les élèves </a:t>
            </a:r>
            <a:r>
              <a:rPr lang="fr-FR" sz="1100" b="1"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de toute pression et du prosélytisme </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Les élèves ne doivent pas porter de signes manifestant ostensiblement une appartenance religieuse au sein de l’école publique</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Les élèves doivent respecter l’obligation d’assiduité</a:t>
            </a:r>
          </a:p>
        </p:txBody>
      </p:sp>
    </p:spTree>
    <p:extLst>
      <p:ext uri="{BB962C8B-B14F-4D97-AF65-F5344CB8AC3E}">
        <p14:creationId xmlns:p14="http://schemas.microsoft.com/office/powerpoint/2010/main" val="109876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33122C9-A0B9-462F-8757-0847AD287B63}" type="slidenum">
              <a:rPr lang="fr-FR" smtClean="0"/>
              <a:pPr/>
              <a:t>6</a:t>
            </a:fld>
            <a:endParaRPr lang="fr-FR" dirty="0"/>
          </a:p>
        </p:txBody>
      </p:sp>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a:xfrm>
            <a:off x="7614000" y="4783500"/>
            <a:ext cx="1170000" cy="360000"/>
          </a:xfrm>
        </p:spPr>
        <p:txBody>
          <a:bodyPr/>
          <a:lstStyle/>
          <a:p>
            <a:pPr algn="r"/>
            <a:r>
              <a:rPr lang="fr-FR" cap="all" dirty="0" smtClean="0"/>
              <a:t>1</a:t>
            </a: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a:xfrm>
            <a:off x="360000" y="4783500"/>
            <a:ext cx="5904000" cy="360000"/>
          </a:xfrm>
        </p:spPr>
        <p:txBody>
          <a:bodyPr/>
          <a:lstStyle/>
          <a:p>
            <a:endParaRPr lang="fr-FR" dirty="0"/>
          </a:p>
        </p:txBody>
      </p:sp>
      <p:sp>
        <p:nvSpPr>
          <p:cNvPr id="3" name="Espace réservé du texte 2">
            <a:extLst>
              <a:ext uri="{FF2B5EF4-FFF2-40B4-BE49-F238E27FC236}">
                <a16:creationId xmlns:a16="http://schemas.microsoft.com/office/drawing/2014/main" id="{80CCB72A-A899-4C9F-B0A6-AC089C3F4702}"/>
              </a:ext>
            </a:extLst>
          </p:cNvPr>
          <p:cNvSpPr>
            <a:spLocks noGrp="1"/>
          </p:cNvSpPr>
          <p:nvPr>
            <p:ph type="body" sz="quarter" idx="13"/>
          </p:nvPr>
        </p:nvSpPr>
        <p:spPr/>
        <p:txBody>
          <a:bodyPr/>
          <a:lstStyle/>
          <a:p>
            <a:pPr marL="0" indent="0">
              <a:buNone/>
            </a:pPr>
            <a:r>
              <a:rPr lang="fr-FR" dirty="0"/>
              <a:t>Parlons laïcité avec les parents d’élèves</a:t>
            </a:r>
          </a:p>
          <a:p>
            <a:endParaRPr lang="fr-FR" dirty="0"/>
          </a:p>
        </p:txBody>
      </p:sp>
      <p:sp>
        <p:nvSpPr>
          <p:cNvPr id="13" name="Titre 12">
            <a:extLst>
              <a:ext uri="{FF2B5EF4-FFF2-40B4-BE49-F238E27FC236}">
                <a16:creationId xmlns:a16="http://schemas.microsoft.com/office/drawing/2014/main" id="{35735D90-A4D6-40D5-B9AE-95F63EDF2147}"/>
              </a:ext>
            </a:extLst>
          </p:cNvPr>
          <p:cNvSpPr>
            <a:spLocks noGrp="1"/>
          </p:cNvSpPr>
          <p:nvPr>
            <p:ph type="title"/>
          </p:nvPr>
        </p:nvSpPr>
        <p:spPr>
          <a:xfrm>
            <a:off x="359999" y="483518"/>
            <a:ext cx="8424000" cy="1017036"/>
          </a:xfrm>
        </p:spPr>
        <p:txBody>
          <a:bodyPr/>
          <a:lstStyle/>
          <a:p>
            <a:pPr algn="r"/>
            <a:r>
              <a:rPr lang="fr-FR" dirty="0"/>
              <a:t>Dialoguer sur le sens de la laïcité à l’École</a:t>
            </a:r>
            <a:br>
              <a:rPr lang="fr-FR" dirty="0"/>
            </a:br>
            <a:r>
              <a:rPr lang="fr-FR" sz="1800" dirty="0">
                <a:solidFill>
                  <a:schemeClr val="accent2">
                    <a:lumMod val="40000"/>
                    <a:lumOff val="60000"/>
                  </a:schemeClr>
                </a:solidFill>
              </a:rPr>
              <a:t>Les </a:t>
            </a:r>
            <a:r>
              <a:rPr lang="fr-FR" sz="1800" dirty="0">
                <a:solidFill>
                  <a:schemeClr val="accent2">
                    <a:lumMod val="40000"/>
                    <a:lumOff val="60000"/>
                  </a:schemeClr>
                </a:solidFill>
                <a:ea typeface="Franklin Gothic Book" panose="020B0503020102020204" pitchFamily="34" charset="0"/>
                <a:cs typeface="Calibri" panose="020F0502020204030204" pitchFamily="34" charset="0"/>
              </a:rPr>
              <a:t>finalités des enseignements et des programmes scolaires</a:t>
            </a:r>
            <a:endParaRPr lang="fr-FR" sz="1800" dirty="0">
              <a:solidFill>
                <a:schemeClr val="accent2">
                  <a:lumMod val="40000"/>
                  <a:lumOff val="60000"/>
                </a:schemeClr>
              </a:solidFill>
            </a:endParaRPr>
          </a:p>
        </p:txBody>
      </p:sp>
      <p:sp>
        <p:nvSpPr>
          <p:cNvPr id="15" name="Zone de texte 5">
            <a:extLst>
              <a:ext uri="{FF2B5EF4-FFF2-40B4-BE49-F238E27FC236}">
                <a16:creationId xmlns:a16="http://schemas.microsoft.com/office/drawing/2014/main" id="{B031A286-CB62-45E0-B1B6-4DF125F05881}"/>
              </a:ext>
            </a:extLst>
          </p:cNvPr>
          <p:cNvSpPr txBox="1"/>
          <p:nvPr/>
        </p:nvSpPr>
        <p:spPr>
          <a:xfrm>
            <a:off x="323528" y="3939902"/>
            <a:ext cx="2304256" cy="785662"/>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07000"/>
              </a:lnSpc>
              <a:spcAft>
                <a:spcPts val="400"/>
              </a:spcAft>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L’enseignement moral et civique </a:t>
            </a:r>
            <a:r>
              <a:rPr lang="fr-FR" sz="1100" dirty="0">
                <a:solidFill>
                  <a:schemeClr val="tx1"/>
                </a:solidFill>
                <a:latin typeface="Marianne" panose="02000000000000000000" pitchFamily="2" charset="0"/>
                <a:ea typeface="Franklin Gothic Book" panose="020B0503020102020204" pitchFamily="34" charset="0"/>
                <a:cs typeface="Calibri" panose="020F0502020204030204" pitchFamily="34" charset="0"/>
              </a:rPr>
              <a:t>participe à transmettre les principes et valeurs de la République </a:t>
            </a:r>
          </a:p>
          <a:p>
            <a:pPr marL="285750" indent="-285750" algn="just">
              <a:lnSpc>
                <a:spcPct val="107000"/>
              </a:lnSpc>
              <a:spcAft>
                <a:spcPts val="400"/>
              </a:spcAft>
              <a:buFont typeface="Arial" panose="020B0604020202020204" pitchFamily="34" charset="0"/>
              <a:buChar char="•"/>
              <a:defRPr/>
            </a:pPr>
            <a:endPar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sp>
        <p:nvSpPr>
          <p:cNvPr id="2" name="ZoneTexte 1">
            <a:extLst>
              <a:ext uri="{FF2B5EF4-FFF2-40B4-BE49-F238E27FC236}">
                <a16:creationId xmlns:a16="http://schemas.microsoft.com/office/drawing/2014/main" id="{FE13AB46-229D-4178-84B1-3278973DE0DA}"/>
              </a:ext>
            </a:extLst>
          </p:cNvPr>
          <p:cNvSpPr txBox="1"/>
          <p:nvPr/>
        </p:nvSpPr>
        <p:spPr>
          <a:xfrm>
            <a:off x="1619672" y="3147814"/>
            <a:ext cx="2880320" cy="523220"/>
          </a:xfrm>
          <a:prstGeom prst="rect">
            <a:avLst/>
          </a:prstGeom>
          <a:noFill/>
        </p:spPr>
        <p:txBody>
          <a:bodyPr wrap="square" rtlCol="0">
            <a:spAutoFit/>
          </a:bodyPr>
          <a:lstStyle/>
          <a:p>
            <a:pPr algn="just"/>
            <a:r>
              <a:rPr lang="fr-FR" sz="1400" b="1" dirty="0">
                <a:solidFill>
                  <a:schemeClr val="accent2">
                    <a:lumMod val="60000"/>
                    <a:lumOff val="40000"/>
                  </a:schemeClr>
                </a:solidFill>
                <a:latin typeface="Marianne" panose="02000000000000000000" pitchFamily="2" charset="0"/>
                <a:cs typeface="Calibri" panose="020F0502020204030204" pitchFamily="34" charset="0"/>
              </a:rPr>
              <a:t>Programmes et enseignements laïques obligatoires</a:t>
            </a:r>
          </a:p>
        </p:txBody>
      </p:sp>
      <p:sp>
        <p:nvSpPr>
          <p:cNvPr id="12" name="Zone de texte 5">
            <a:extLst>
              <a:ext uri="{FF2B5EF4-FFF2-40B4-BE49-F238E27FC236}">
                <a16:creationId xmlns:a16="http://schemas.microsoft.com/office/drawing/2014/main" id="{CF02E44F-E610-47C2-9806-4BE68C57A7B9}"/>
              </a:ext>
            </a:extLst>
          </p:cNvPr>
          <p:cNvSpPr txBox="1"/>
          <p:nvPr/>
        </p:nvSpPr>
        <p:spPr>
          <a:xfrm>
            <a:off x="395536" y="2067694"/>
            <a:ext cx="2232248" cy="677777"/>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07000"/>
              </a:lnSpc>
              <a:spcAft>
                <a:spcPts val="400"/>
              </a:spcAft>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Les programmes scolaires sont organisés dans l’intérêt des élèves</a:t>
            </a:r>
          </a:p>
        </p:txBody>
      </p:sp>
      <p:sp>
        <p:nvSpPr>
          <p:cNvPr id="17" name="Zone de texte 5">
            <a:extLst>
              <a:ext uri="{FF2B5EF4-FFF2-40B4-BE49-F238E27FC236}">
                <a16:creationId xmlns:a16="http://schemas.microsoft.com/office/drawing/2014/main" id="{85FB2EAD-936E-4DBA-A4CC-06CE2997E053}"/>
              </a:ext>
            </a:extLst>
          </p:cNvPr>
          <p:cNvSpPr txBox="1"/>
          <p:nvPr/>
        </p:nvSpPr>
        <p:spPr>
          <a:xfrm>
            <a:off x="2987824" y="2067694"/>
            <a:ext cx="2952328" cy="936104"/>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07000"/>
              </a:lnSpc>
              <a:spcAft>
                <a:spcPts val="400"/>
              </a:spcAft>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Les programmes scolaires nationaux sont les mêmes pour tous les élèves. Ils sont adaptés à l’âge et au développement de l’enfant </a:t>
            </a:r>
          </a:p>
        </p:txBody>
      </p:sp>
      <p:sp>
        <p:nvSpPr>
          <p:cNvPr id="18" name="Zone de texte 5">
            <a:extLst>
              <a:ext uri="{FF2B5EF4-FFF2-40B4-BE49-F238E27FC236}">
                <a16:creationId xmlns:a16="http://schemas.microsoft.com/office/drawing/2014/main" id="{1CEA8D34-6567-417D-B668-2DCE0D8E7ECA}"/>
              </a:ext>
            </a:extLst>
          </p:cNvPr>
          <p:cNvSpPr txBox="1"/>
          <p:nvPr/>
        </p:nvSpPr>
        <p:spPr>
          <a:xfrm>
            <a:off x="3347864" y="3939902"/>
            <a:ext cx="2520280" cy="785662"/>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07000"/>
              </a:lnSpc>
              <a:spcAft>
                <a:spcPts val="400"/>
              </a:spcAft>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Ils participent à la construction d’une culture commune et partagée</a:t>
            </a:r>
          </a:p>
        </p:txBody>
      </p:sp>
      <p:sp>
        <p:nvSpPr>
          <p:cNvPr id="19" name="Zone de texte 5">
            <a:extLst>
              <a:ext uri="{FF2B5EF4-FFF2-40B4-BE49-F238E27FC236}">
                <a16:creationId xmlns:a16="http://schemas.microsoft.com/office/drawing/2014/main" id="{27AFF04B-C3FF-4E13-A164-6FE90AC9ADA8}"/>
              </a:ext>
            </a:extLst>
          </p:cNvPr>
          <p:cNvSpPr txBox="1"/>
          <p:nvPr/>
        </p:nvSpPr>
        <p:spPr>
          <a:xfrm>
            <a:off x="215515" y="1231310"/>
            <a:ext cx="8712968" cy="575984"/>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dirty="0">
                <a:solidFill>
                  <a:srgbClr val="000000"/>
                </a:solidFill>
                <a:latin typeface="Marianne" panose="02000000000000000000" pitchFamily="2" charset="0"/>
              </a:rPr>
              <a:t>L’École contribue à la construction des valeurs républicaines, à la transmission des savoirs et aux choix d’orientation des élèves. </a:t>
            </a:r>
            <a:endParaRPr lang="fr-FR" sz="14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grpSp>
        <p:nvGrpSpPr>
          <p:cNvPr id="25" name="Groupe 24">
            <a:extLst>
              <a:ext uri="{FF2B5EF4-FFF2-40B4-BE49-F238E27FC236}">
                <a16:creationId xmlns:a16="http://schemas.microsoft.com/office/drawing/2014/main" id="{DBDB5467-ED44-4947-91AA-2C0E51D7FADC}"/>
              </a:ext>
            </a:extLst>
          </p:cNvPr>
          <p:cNvGrpSpPr/>
          <p:nvPr/>
        </p:nvGrpSpPr>
        <p:grpSpPr>
          <a:xfrm>
            <a:off x="899592" y="2859782"/>
            <a:ext cx="703279" cy="991287"/>
            <a:chOff x="1077980" y="2740782"/>
            <a:chExt cx="703279" cy="991287"/>
          </a:xfrm>
        </p:grpSpPr>
        <p:pic>
          <p:nvPicPr>
            <p:cNvPr id="20" name="Graphique 19" descr="Ligne fléchée : incurvée sens des aiguilles d’une montre avec un remplissage uni">
              <a:extLst>
                <a:ext uri="{FF2B5EF4-FFF2-40B4-BE49-F238E27FC236}">
                  <a16:creationId xmlns:a16="http://schemas.microsoft.com/office/drawing/2014/main" id="{DE4CA22A-76F4-46B8-BFF7-49150A90088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rot="20229097">
              <a:off x="1077980" y="2740782"/>
              <a:ext cx="652269" cy="652269"/>
            </a:xfrm>
            <a:prstGeom prst="rect">
              <a:avLst/>
            </a:prstGeom>
          </p:spPr>
        </p:pic>
        <p:pic>
          <p:nvPicPr>
            <p:cNvPr id="24" name="Graphique 23" descr="Ligne fléchée : incurvée dans le sens des aiguilles d’une montre avec un remplissage uni">
              <a:extLst>
                <a:ext uri="{FF2B5EF4-FFF2-40B4-BE49-F238E27FC236}">
                  <a16:creationId xmlns:a16="http://schemas.microsoft.com/office/drawing/2014/main" id="{45CFDA43-51F2-4C1B-9C29-745442D6324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rot="14226149">
              <a:off x="1130442" y="3081252"/>
              <a:ext cx="650817" cy="650817"/>
            </a:xfrm>
            <a:prstGeom prst="rect">
              <a:avLst/>
            </a:prstGeom>
          </p:spPr>
        </p:pic>
      </p:grpSp>
      <p:grpSp>
        <p:nvGrpSpPr>
          <p:cNvPr id="26" name="Groupe 25">
            <a:extLst>
              <a:ext uri="{FF2B5EF4-FFF2-40B4-BE49-F238E27FC236}">
                <a16:creationId xmlns:a16="http://schemas.microsoft.com/office/drawing/2014/main" id="{E68E4216-79C6-4392-A4B0-4B9CFFDD411D}"/>
              </a:ext>
            </a:extLst>
          </p:cNvPr>
          <p:cNvGrpSpPr/>
          <p:nvPr/>
        </p:nvGrpSpPr>
        <p:grpSpPr>
          <a:xfrm rot="10800000">
            <a:off x="4355976" y="3003798"/>
            <a:ext cx="703279" cy="991287"/>
            <a:chOff x="1077980" y="2740782"/>
            <a:chExt cx="703279" cy="991287"/>
          </a:xfrm>
        </p:grpSpPr>
        <p:pic>
          <p:nvPicPr>
            <p:cNvPr id="27" name="Graphique 26" descr="Ligne fléchée : incurvée sens des aiguilles d’une montre avec un remplissage uni">
              <a:extLst>
                <a:ext uri="{FF2B5EF4-FFF2-40B4-BE49-F238E27FC236}">
                  <a16:creationId xmlns:a16="http://schemas.microsoft.com/office/drawing/2014/main" id="{5E74ED6E-603F-458F-9C63-12483C85AE4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rot="20229097">
              <a:off x="1077980" y="2740782"/>
              <a:ext cx="652269" cy="652269"/>
            </a:xfrm>
            <a:prstGeom prst="rect">
              <a:avLst/>
            </a:prstGeom>
          </p:spPr>
        </p:pic>
        <p:pic>
          <p:nvPicPr>
            <p:cNvPr id="28" name="Graphique 27" descr="Ligne fléchée : incurvée dans le sens des aiguilles d’une montre avec un remplissage uni">
              <a:extLst>
                <a:ext uri="{FF2B5EF4-FFF2-40B4-BE49-F238E27FC236}">
                  <a16:creationId xmlns:a16="http://schemas.microsoft.com/office/drawing/2014/main" id="{64454020-9322-494F-A63D-4FDE3B8AF744}"/>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rot="14226149">
              <a:off x="1130442" y="3081252"/>
              <a:ext cx="650817" cy="650817"/>
            </a:xfrm>
            <a:prstGeom prst="rect">
              <a:avLst/>
            </a:prstGeom>
          </p:spPr>
        </p:pic>
      </p:grpSp>
      <p:sp>
        <p:nvSpPr>
          <p:cNvPr id="29" name="Zone de texte 5">
            <a:extLst>
              <a:ext uri="{FF2B5EF4-FFF2-40B4-BE49-F238E27FC236}">
                <a16:creationId xmlns:a16="http://schemas.microsoft.com/office/drawing/2014/main" id="{68A29A91-15ED-44C2-BE31-103E5F684CC5}"/>
              </a:ext>
            </a:extLst>
          </p:cNvPr>
          <p:cNvSpPr txBox="1"/>
          <p:nvPr/>
        </p:nvSpPr>
        <p:spPr>
          <a:xfrm>
            <a:off x="6076350" y="1956228"/>
            <a:ext cx="2709873" cy="2703754"/>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Finalités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Faire connaître la diversité et la richesse des cultures </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Faire acquérir aux élèves le respect de la personne, de ses origines et de ses différences, de l'égalité entre les femmes et les hommes ainsi que de la laïcité</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Construire la citoyenneté de chaque individu</a:t>
            </a:r>
          </a:p>
        </p:txBody>
      </p:sp>
    </p:spTree>
    <p:extLst>
      <p:ext uri="{BB962C8B-B14F-4D97-AF65-F5344CB8AC3E}">
        <p14:creationId xmlns:p14="http://schemas.microsoft.com/office/powerpoint/2010/main" val="327811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7" grpId="0" animBg="1"/>
      <p:bldP spid="18" grpId="0" animBg="1"/>
      <p:bldP spid="19"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33122C9-A0B9-462F-8757-0847AD287B63}" type="slidenum">
              <a:rPr lang="fr-FR" smtClean="0"/>
              <a:pPr/>
              <a:t>7</a:t>
            </a:fld>
            <a:endParaRPr lang="fr-FR" dirty="0"/>
          </a:p>
        </p:txBody>
      </p:sp>
      <p:sp>
        <p:nvSpPr>
          <p:cNvPr id="10" name="Espace réservé de la date 6">
            <a:extLst>
              <a:ext uri="{FF2B5EF4-FFF2-40B4-BE49-F238E27FC236}">
                <a16:creationId xmlns:a16="http://schemas.microsoft.com/office/drawing/2014/main" id="{0FBCBEE8-D746-46CB-B426-03B4B3D45238}"/>
              </a:ext>
            </a:extLst>
          </p:cNvPr>
          <p:cNvSpPr>
            <a:spLocks noGrp="1"/>
          </p:cNvSpPr>
          <p:nvPr>
            <p:ph type="dt" sz="half" idx="10"/>
          </p:nvPr>
        </p:nvSpPr>
        <p:spPr>
          <a:xfrm>
            <a:off x="7614000" y="4783500"/>
            <a:ext cx="1170000" cy="360000"/>
          </a:xfrm>
        </p:spPr>
        <p:txBody>
          <a:bodyPr/>
          <a:lstStyle/>
          <a:p>
            <a:pPr algn="r"/>
            <a:endParaRPr lang="fr-FR" cap="all" dirty="0"/>
          </a:p>
        </p:txBody>
      </p:sp>
      <p:sp>
        <p:nvSpPr>
          <p:cNvPr id="11" name="Espace réservé du pied de page 7">
            <a:extLst>
              <a:ext uri="{FF2B5EF4-FFF2-40B4-BE49-F238E27FC236}">
                <a16:creationId xmlns:a16="http://schemas.microsoft.com/office/drawing/2014/main" id="{F38A13E0-D5EF-40B9-9028-31AFF94AB9ED}"/>
              </a:ext>
            </a:extLst>
          </p:cNvPr>
          <p:cNvSpPr>
            <a:spLocks noGrp="1"/>
          </p:cNvSpPr>
          <p:nvPr>
            <p:ph type="ftr" sz="quarter" idx="11"/>
          </p:nvPr>
        </p:nvSpPr>
        <p:spPr>
          <a:xfrm>
            <a:off x="360000" y="4783500"/>
            <a:ext cx="5904000" cy="360000"/>
          </a:xfrm>
        </p:spPr>
        <p:txBody>
          <a:bodyPr/>
          <a:lstStyle/>
          <a:p>
            <a:endParaRPr lang="fr-FR" dirty="0"/>
          </a:p>
        </p:txBody>
      </p:sp>
      <p:sp>
        <p:nvSpPr>
          <p:cNvPr id="3" name="Espace réservé du texte 2">
            <a:extLst>
              <a:ext uri="{FF2B5EF4-FFF2-40B4-BE49-F238E27FC236}">
                <a16:creationId xmlns:a16="http://schemas.microsoft.com/office/drawing/2014/main" id="{67AF7D9A-B04C-4EB8-A6A0-0037EF9BE074}"/>
              </a:ext>
            </a:extLst>
          </p:cNvPr>
          <p:cNvSpPr>
            <a:spLocks noGrp="1"/>
          </p:cNvSpPr>
          <p:nvPr>
            <p:ph type="body" sz="quarter" idx="13"/>
          </p:nvPr>
        </p:nvSpPr>
        <p:spPr/>
        <p:txBody>
          <a:bodyPr/>
          <a:lstStyle/>
          <a:p>
            <a:pPr marL="0" indent="0">
              <a:buNone/>
            </a:pPr>
            <a:r>
              <a:rPr lang="fr-FR" dirty="0"/>
              <a:t>Parlons laïcité avec les parents d’élèves</a:t>
            </a:r>
          </a:p>
          <a:p>
            <a:endParaRPr lang="fr-FR" dirty="0"/>
          </a:p>
        </p:txBody>
      </p:sp>
      <p:sp>
        <p:nvSpPr>
          <p:cNvPr id="13" name="Titre 12">
            <a:extLst>
              <a:ext uri="{FF2B5EF4-FFF2-40B4-BE49-F238E27FC236}">
                <a16:creationId xmlns:a16="http://schemas.microsoft.com/office/drawing/2014/main" id="{E5172D74-B276-4E21-9701-A49B42C0EEDF}"/>
              </a:ext>
            </a:extLst>
          </p:cNvPr>
          <p:cNvSpPr>
            <a:spLocks noGrp="1"/>
          </p:cNvSpPr>
          <p:nvPr>
            <p:ph type="title"/>
          </p:nvPr>
        </p:nvSpPr>
        <p:spPr>
          <a:xfrm>
            <a:off x="611560" y="555526"/>
            <a:ext cx="8388463" cy="1080120"/>
          </a:xfrm>
        </p:spPr>
        <p:txBody>
          <a:bodyPr/>
          <a:lstStyle/>
          <a:p>
            <a:pPr algn="r"/>
            <a:r>
              <a:rPr lang="fr-FR" dirty="0"/>
              <a:t>Dialoguer sur le sens de la laïcité à l’École</a:t>
            </a:r>
            <a:br>
              <a:rPr lang="fr-FR" dirty="0"/>
            </a:br>
            <a:r>
              <a:rPr lang="fr-FR" sz="1800" dirty="0">
                <a:solidFill>
                  <a:schemeClr val="accent2">
                    <a:lumMod val="40000"/>
                    <a:lumOff val="60000"/>
                  </a:schemeClr>
                </a:solidFill>
              </a:rPr>
              <a:t>Enseignements laïques, savoirs et croyances, faits religieux</a:t>
            </a:r>
            <a:br>
              <a:rPr lang="fr-FR" sz="1800" dirty="0">
                <a:solidFill>
                  <a:schemeClr val="accent2">
                    <a:lumMod val="40000"/>
                    <a:lumOff val="60000"/>
                  </a:schemeClr>
                </a:solidFill>
              </a:rPr>
            </a:br>
            <a:endParaRPr lang="fr-FR" sz="1800" dirty="0">
              <a:solidFill>
                <a:schemeClr val="accent2">
                  <a:lumMod val="40000"/>
                  <a:lumOff val="60000"/>
                </a:schemeClr>
              </a:solidFill>
            </a:endParaRPr>
          </a:p>
        </p:txBody>
      </p:sp>
      <p:sp>
        <p:nvSpPr>
          <p:cNvPr id="14" name="Zone de texte 5">
            <a:extLst>
              <a:ext uri="{FF2B5EF4-FFF2-40B4-BE49-F238E27FC236}">
                <a16:creationId xmlns:a16="http://schemas.microsoft.com/office/drawing/2014/main" id="{246EAD70-14BE-4496-AE0A-5C18EAD30C41}"/>
              </a:ext>
            </a:extLst>
          </p:cNvPr>
          <p:cNvSpPr txBox="1"/>
          <p:nvPr/>
        </p:nvSpPr>
        <p:spPr>
          <a:xfrm>
            <a:off x="323528" y="1851670"/>
            <a:ext cx="8712968" cy="648072"/>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dirty="0">
                <a:solidFill>
                  <a:schemeClr val="tx1"/>
                </a:solidFill>
                <a:latin typeface="Marianne" panose="02000000000000000000" pitchFamily="2" charset="0"/>
              </a:rPr>
              <a:t>Les enseignements laïques garantissent la neutralité religieuse, philosophique, politique des contenus d’enseignement. </a:t>
            </a:r>
            <a:endParaRPr lang="fr-FR" sz="14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sp>
        <p:nvSpPr>
          <p:cNvPr id="15" name="Zone de texte 5">
            <a:extLst>
              <a:ext uri="{FF2B5EF4-FFF2-40B4-BE49-F238E27FC236}">
                <a16:creationId xmlns:a16="http://schemas.microsoft.com/office/drawing/2014/main" id="{48491B0E-422F-4E53-BF42-4BE0D6BDDDAE}"/>
              </a:ext>
            </a:extLst>
          </p:cNvPr>
          <p:cNvSpPr txBox="1"/>
          <p:nvPr/>
        </p:nvSpPr>
        <p:spPr>
          <a:xfrm>
            <a:off x="215516" y="2690161"/>
            <a:ext cx="5184576" cy="1969821"/>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Distinguer savoirs et croyances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Les croyances reposent sur un ensemble de convictions, de points de vue, de traditions, elles peuvent être personnelles ou collectives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 prosélytisme est interdit, ce qui protège de toute violence visant à imposer son opinion ou à interdire à autrui d’avoir la sienne  </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L’instruction religieuse peut avoir lieu dans le cadre des aumôneries dans les collèges et lycées publics</a:t>
            </a:r>
          </a:p>
          <a:p>
            <a:pPr marL="285750" indent="-285750">
              <a:lnSpc>
                <a:spcPct val="107000"/>
              </a:lnSpc>
              <a:spcAft>
                <a:spcPts val="400"/>
              </a:spcAft>
              <a:buFont typeface="Arial" panose="020B0604020202020204" pitchFamily="34" charset="0"/>
              <a:buChar char="•"/>
              <a:defRPr/>
            </a:pPr>
            <a:endParaRPr lang="fr-FR" sz="14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a:p>
            <a:pPr marL="285750" indent="-285750">
              <a:lnSpc>
                <a:spcPct val="107000"/>
              </a:lnSpc>
              <a:spcAft>
                <a:spcPts val="400"/>
              </a:spcAft>
              <a:buFont typeface="Arial" panose="020B0604020202020204" pitchFamily="34" charset="0"/>
              <a:buChar char="•"/>
              <a:defRPr/>
            </a:pPr>
            <a:endParaRPr lang="fr-FR" sz="14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sp>
        <p:nvSpPr>
          <p:cNvPr id="16" name="Zone de texte 5">
            <a:extLst>
              <a:ext uri="{FF2B5EF4-FFF2-40B4-BE49-F238E27FC236}">
                <a16:creationId xmlns:a16="http://schemas.microsoft.com/office/drawing/2014/main" id="{92A787A0-0D73-4B40-A2D5-25A6D9828F0E}"/>
              </a:ext>
            </a:extLst>
          </p:cNvPr>
          <p:cNvSpPr txBox="1"/>
          <p:nvPr/>
        </p:nvSpPr>
        <p:spPr>
          <a:xfrm>
            <a:off x="5580112" y="2643758"/>
            <a:ext cx="3348372" cy="2016223"/>
          </a:xfrm>
          <a:prstGeom prst="roundRect">
            <a:avLst/>
          </a:prstGeom>
          <a:ln>
            <a:solidFill>
              <a:schemeClr val="accent2">
                <a:lumMod val="60000"/>
                <a:lumOff val="4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400"/>
              </a:spcAft>
              <a:defRPr/>
            </a:pPr>
            <a:r>
              <a:rPr lang="fr-FR" sz="1400" b="1" dirty="0">
                <a:solidFill>
                  <a:schemeClr val="accent2">
                    <a:lumMod val="60000"/>
                    <a:lumOff val="40000"/>
                  </a:schemeClr>
                </a:solidFill>
                <a:latin typeface="Marianne" panose="02000000000000000000" pitchFamily="2" charset="0"/>
                <a:ea typeface="Franklin Gothic Book" panose="020B0503020102020204" pitchFamily="34" charset="0"/>
                <a:cs typeface="Calibri" panose="020F0502020204030204" pitchFamily="34" charset="0"/>
              </a:rPr>
              <a:t>Les faits religieux à l’école</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Les élèves apprennent à connaître les faits religieux dans les programmes de nombreuses disciplines</a:t>
            </a:r>
          </a:p>
          <a:p>
            <a:pPr marL="285750" indent="-285750">
              <a:lnSpc>
                <a:spcPct val="107000"/>
              </a:lnSpc>
              <a:spcAft>
                <a:spcPts val="400"/>
              </a:spcAft>
              <a:buFont typeface="Arial" panose="020B0604020202020204" pitchFamily="34" charset="0"/>
              <a:buChar char="•"/>
              <a:defRPr/>
            </a:pPr>
            <a:r>
              <a:rPr lang="fr-FR" sz="1100" dirty="0">
                <a:solidFill>
                  <a:prstClr val="black"/>
                </a:solidFill>
                <a:latin typeface="Marianne" panose="02000000000000000000" pitchFamily="2" charset="0"/>
                <a:ea typeface="Franklin Gothic Book" panose="020B0503020102020204" pitchFamily="34" charset="0"/>
                <a:cs typeface="Calibri" panose="020F0502020204030204" pitchFamily="34" charset="0"/>
              </a:rPr>
              <a:t>Ils étudient ces faits de civilisation dans le respect de la liberté de conscience de chacun ; les professeurs sont tenus à une stricte neutralité</a:t>
            </a:r>
            <a:endParaRPr lang="fr-FR" sz="14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a:p>
            <a:pPr marL="285750" indent="-285750">
              <a:lnSpc>
                <a:spcPct val="107000"/>
              </a:lnSpc>
              <a:spcAft>
                <a:spcPts val="400"/>
              </a:spcAft>
              <a:buFont typeface="Arial" panose="020B0604020202020204" pitchFamily="34" charset="0"/>
              <a:buChar char="•"/>
              <a:defRPr/>
            </a:pPr>
            <a:endParaRPr lang="fr-FR" sz="1400" dirty="0">
              <a:solidFill>
                <a:prstClr val="black"/>
              </a:solidFill>
              <a:latin typeface="Marianne" panose="02000000000000000000" pitchFamily="2" charset="0"/>
              <a:ea typeface="Franklin Gothic Book" panose="020B0503020102020204" pitchFamily="34" charset="0"/>
              <a:cs typeface="Calibri" panose="020F0502020204030204" pitchFamily="34" charset="0"/>
            </a:endParaRPr>
          </a:p>
        </p:txBody>
      </p:sp>
    </p:spTree>
    <p:extLst>
      <p:ext uri="{BB962C8B-B14F-4D97-AF65-F5344CB8AC3E}">
        <p14:creationId xmlns:p14="http://schemas.microsoft.com/office/powerpoint/2010/main" val="217141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B279A5-87A2-445D-95C3-916EB9C5F0E3}">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BA2DB7D-CCA6-4D69-9D2E-F847EECB56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101</TotalTime>
  <Words>2670</Words>
  <Application>Microsoft Office PowerPoint</Application>
  <PresentationFormat>Affichage à l'écran (16:9)</PresentationFormat>
  <Paragraphs>194</Paragraphs>
  <Slides>7</Slides>
  <Notes>6</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7</vt:i4>
      </vt:variant>
    </vt:vector>
  </HeadingPairs>
  <TitlesOfParts>
    <vt:vector size="14" baseType="lpstr">
      <vt:lpstr>Arial</vt:lpstr>
      <vt:lpstr>Calibri</vt:lpstr>
      <vt:lpstr>Franklin Gothic Book</vt:lpstr>
      <vt:lpstr>Marianne</vt:lpstr>
      <vt:lpstr>Times New Roman</vt:lpstr>
      <vt:lpstr>Wingdings</vt:lpstr>
      <vt:lpstr>MINISTÈRIEL</vt:lpstr>
      <vt:lpstr>Présentation PowerPoint</vt:lpstr>
      <vt:lpstr>La laïcité à l’École </vt:lpstr>
      <vt:lpstr>Présentation PowerPoint</vt:lpstr>
      <vt:lpstr>La laïcité garantit  un cadre de respect et d’égalité </vt:lpstr>
      <vt:lpstr>Le principe de laïcité à l’école : professeurs,  élèves et  parents  </vt:lpstr>
      <vt:lpstr>Dialoguer sur le sens de la laïcité à l’École Les finalités des enseignements et des programmes scolaires</vt:lpstr>
      <vt:lpstr>Dialoguer sur le sens de la laïcité à l’École Enseignements laïques, savoirs et croyances, faits religieux </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FABIENNE BONTEMPI</cp:lastModifiedBy>
  <cp:revision>18</cp:revision>
  <dcterms:created xsi:type="dcterms:W3CDTF">2020-03-05T15:21:24Z</dcterms:created>
  <dcterms:modified xsi:type="dcterms:W3CDTF">2025-12-15T17:30:38Z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